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7" r:id="rId1"/>
  </p:sldMasterIdLst>
  <p:notesMasterIdLst>
    <p:notesMasterId r:id="rId34"/>
  </p:notesMasterIdLst>
  <p:sldIdLst>
    <p:sldId id="256" r:id="rId2"/>
    <p:sldId id="484" r:id="rId3"/>
    <p:sldId id="492" r:id="rId4"/>
    <p:sldId id="545" r:id="rId5"/>
    <p:sldId id="546" r:id="rId6"/>
    <p:sldId id="547" r:id="rId7"/>
    <p:sldId id="548" r:id="rId8"/>
    <p:sldId id="549" r:id="rId9"/>
    <p:sldId id="551" r:id="rId10"/>
    <p:sldId id="550" r:id="rId11"/>
    <p:sldId id="552" r:id="rId12"/>
    <p:sldId id="554" r:id="rId13"/>
    <p:sldId id="553" r:id="rId14"/>
    <p:sldId id="541" r:id="rId15"/>
    <p:sldId id="555" r:id="rId16"/>
    <p:sldId id="556" r:id="rId17"/>
    <p:sldId id="557" r:id="rId18"/>
    <p:sldId id="558" r:id="rId19"/>
    <p:sldId id="560" r:id="rId20"/>
    <p:sldId id="559" r:id="rId21"/>
    <p:sldId id="561" r:id="rId22"/>
    <p:sldId id="562" r:id="rId23"/>
    <p:sldId id="563" r:id="rId24"/>
    <p:sldId id="564" r:id="rId25"/>
    <p:sldId id="565" r:id="rId26"/>
    <p:sldId id="566" r:id="rId27"/>
    <p:sldId id="567" r:id="rId28"/>
    <p:sldId id="569" r:id="rId29"/>
    <p:sldId id="570" r:id="rId30"/>
    <p:sldId id="571" r:id="rId31"/>
    <p:sldId id="572" r:id="rId32"/>
    <p:sldId id="568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vana Jeremic" initials="JJ" lastIdx="1" clrIdx="0">
    <p:extLst>
      <p:ext uri="{19B8F6BF-5375-455C-9EA6-DF929625EA0E}">
        <p15:presenceInfo xmlns:p15="http://schemas.microsoft.com/office/powerpoint/2012/main" userId="Jovana Jeremi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1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27" autoAdjust="0"/>
    <p:restoredTop sz="94715" autoAdjust="0"/>
  </p:normalViewPr>
  <p:slideViewPr>
    <p:cSldViewPr>
      <p:cViewPr varScale="1">
        <p:scale>
          <a:sx n="65" d="100"/>
          <a:sy n="65" d="100"/>
        </p:scale>
        <p:origin x="1684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F5E1E1-F4CB-477B-9FC0-4AE94E0C388E}" type="doc">
      <dgm:prSet loTypeId="urn:microsoft.com/office/officeart/2005/8/layout/target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C134C2D-28BD-4917-8AF2-A957A200952D}">
      <dgm:prSet phldrT="[Text]" custT="1"/>
      <dgm:spPr>
        <a:noFill/>
      </dgm:spPr>
      <dgm:t>
        <a:bodyPr/>
        <a:lstStyle/>
        <a:p>
          <a:pPr algn="ctr"/>
          <a:r>
            <a:rPr lang="sr-Cyrl-RS" sz="1200" b="1" dirty="0">
              <a:solidFill>
                <a:schemeClr val="tx2"/>
              </a:solidFill>
            </a:rPr>
            <a:t>Одређивање биолошке расположивости и биоеквиваленције</a:t>
          </a:r>
          <a:endParaRPr lang="en-US" sz="1200" b="1" dirty="0">
            <a:solidFill>
              <a:schemeClr val="tx2"/>
            </a:solidFill>
          </a:endParaRPr>
        </a:p>
      </dgm:t>
    </dgm:pt>
    <dgm:pt modelId="{6D0CB0FC-A3AC-48B4-8E47-FDE5493FD025}" type="parTrans" cxnId="{55698845-6FEE-4D6C-9F9A-EE9D4D688B62}">
      <dgm:prSet/>
      <dgm:spPr/>
      <dgm:t>
        <a:bodyPr/>
        <a:lstStyle/>
        <a:p>
          <a:pPr algn="ctr"/>
          <a:endParaRPr lang="en-US">
            <a:solidFill>
              <a:srgbClr val="FF0000"/>
            </a:solidFill>
          </a:endParaRPr>
        </a:p>
      </dgm:t>
    </dgm:pt>
    <dgm:pt modelId="{97CC4963-D25E-4BAE-BD62-7F61C09A6BBA}" type="sibTrans" cxnId="{55698845-6FEE-4D6C-9F9A-EE9D4D688B62}">
      <dgm:prSet/>
      <dgm:spPr/>
      <dgm:t>
        <a:bodyPr/>
        <a:lstStyle/>
        <a:p>
          <a:pPr algn="ctr"/>
          <a:endParaRPr lang="en-US">
            <a:solidFill>
              <a:srgbClr val="FF0000"/>
            </a:solidFill>
          </a:endParaRPr>
        </a:p>
      </dgm:t>
    </dgm:pt>
    <dgm:pt modelId="{83E7EB4C-7B89-44C9-A0B9-C652729BD0AF}">
      <dgm:prSet phldrT="[Text]"/>
      <dgm:spPr/>
      <dgm:t>
        <a:bodyPr/>
        <a:lstStyle/>
        <a:p>
          <a:pPr algn="ctr"/>
          <a:r>
            <a:rPr lang="sr-Cyrl-RS" dirty="0">
              <a:solidFill>
                <a:schemeClr val="tx2"/>
              </a:solidFill>
            </a:rPr>
            <a:t>развој новог лека</a:t>
          </a:r>
          <a:endParaRPr lang="en-US" dirty="0">
            <a:solidFill>
              <a:schemeClr val="tx2"/>
            </a:solidFill>
          </a:endParaRPr>
        </a:p>
      </dgm:t>
    </dgm:pt>
    <dgm:pt modelId="{2E9209C1-826C-4DBB-93A6-23786DFEC3BD}" type="parTrans" cxnId="{97D800E2-76D1-417E-8F1B-7D945727E170}">
      <dgm:prSet/>
      <dgm:spPr/>
      <dgm:t>
        <a:bodyPr/>
        <a:lstStyle/>
        <a:p>
          <a:pPr algn="ctr"/>
          <a:endParaRPr lang="en-US">
            <a:solidFill>
              <a:srgbClr val="FF0000"/>
            </a:solidFill>
          </a:endParaRPr>
        </a:p>
      </dgm:t>
    </dgm:pt>
    <dgm:pt modelId="{A0AD0DA3-883A-45F3-9AD7-E97A2AB4B239}" type="sibTrans" cxnId="{97D800E2-76D1-417E-8F1B-7D945727E170}">
      <dgm:prSet/>
      <dgm:spPr/>
      <dgm:t>
        <a:bodyPr/>
        <a:lstStyle/>
        <a:p>
          <a:pPr algn="ctr"/>
          <a:endParaRPr lang="en-US">
            <a:solidFill>
              <a:srgbClr val="FF0000"/>
            </a:solidFill>
          </a:endParaRPr>
        </a:p>
      </dgm:t>
    </dgm:pt>
    <dgm:pt modelId="{21D3AC45-5A78-4F26-8F42-3627D76B59FC}">
      <dgm:prSet phldrT="[Text]"/>
      <dgm:spPr/>
      <dgm:t>
        <a:bodyPr/>
        <a:lstStyle/>
        <a:p>
          <a:pPr algn="ctr"/>
          <a:r>
            <a:rPr lang="sr-Cyrl-RS">
              <a:solidFill>
                <a:schemeClr val="tx2"/>
              </a:solidFill>
            </a:rPr>
            <a:t>развој генеричких лекова</a:t>
          </a:r>
          <a:endParaRPr lang="en-US">
            <a:solidFill>
              <a:schemeClr val="tx2"/>
            </a:solidFill>
          </a:endParaRPr>
        </a:p>
      </dgm:t>
    </dgm:pt>
    <dgm:pt modelId="{6346FEF9-DF74-4F1D-BF45-F50B243A6992}" type="parTrans" cxnId="{B4D2F3DD-CD53-4E6E-BECA-8F5EC14F998C}">
      <dgm:prSet/>
      <dgm:spPr/>
      <dgm:t>
        <a:bodyPr/>
        <a:lstStyle/>
        <a:p>
          <a:pPr algn="ctr"/>
          <a:endParaRPr lang="en-US">
            <a:solidFill>
              <a:srgbClr val="FF0000"/>
            </a:solidFill>
          </a:endParaRPr>
        </a:p>
      </dgm:t>
    </dgm:pt>
    <dgm:pt modelId="{9C91D1A8-0F1D-4490-A28C-F4B50F72BE07}" type="sibTrans" cxnId="{B4D2F3DD-CD53-4E6E-BECA-8F5EC14F998C}">
      <dgm:prSet/>
      <dgm:spPr/>
      <dgm:t>
        <a:bodyPr/>
        <a:lstStyle/>
        <a:p>
          <a:pPr algn="ctr"/>
          <a:endParaRPr lang="en-US">
            <a:solidFill>
              <a:srgbClr val="FF0000"/>
            </a:solidFill>
          </a:endParaRPr>
        </a:p>
      </dgm:t>
    </dgm:pt>
    <dgm:pt modelId="{D3AE9F9B-A9C5-43EE-A0B6-74F58E9567F1}">
      <dgm:prSet phldrT="[Text]"/>
      <dgm:spPr/>
      <dgm:t>
        <a:bodyPr/>
        <a:lstStyle/>
        <a:p>
          <a:pPr algn="ctr"/>
          <a:r>
            <a:rPr lang="sr-Cyrl-RS">
              <a:solidFill>
                <a:schemeClr val="tx2"/>
              </a:solidFill>
            </a:rPr>
            <a:t>промена технолошког поступка израде регистроване супстанце</a:t>
          </a:r>
          <a:endParaRPr lang="en-US">
            <a:solidFill>
              <a:schemeClr val="tx2"/>
            </a:solidFill>
          </a:endParaRPr>
        </a:p>
      </dgm:t>
    </dgm:pt>
    <dgm:pt modelId="{5C825397-038D-4ECD-A4D3-06CDFB66E67C}" type="parTrans" cxnId="{4967768C-3E50-4B31-A116-059E06F5C357}">
      <dgm:prSet/>
      <dgm:spPr/>
      <dgm:t>
        <a:bodyPr/>
        <a:lstStyle/>
        <a:p>
          <a:pPr algn="ctr"/>
          <a:endParaRPr lang="en-US">
            <a:solidFill>
              <a:srgbClr val="FF0000"/>
            </a:solidFill>
          </a:endParaRPr>
        </a:p>
      </dgm:t>
    </dgm:pt>
    <dgm:pt modelId="{D62C0D0D-F0BE-48C8-990C-62B9CE459E3B}" type="sibTrans" cxnId="{4967768C-3E50-4B31-A116-059E06F5C357}">
      <dgm:prSet/>
      <dgm:spPr/>
      <dgm:t>
        <a:bodyPr/>
        <a:lstStyle/>
        <a:p>
          <a:pPr algn="ctr"/>
          <a:endParaRPr lang="en-US">
            <a:solidFill>
              <a:srgbClr val="FF0000"/>
            </a:solidFill>
          </a:endParaRPr>
        </a:p>
      </dgm:t>
    </dgm:pt>
    <dgm:pt modelId="{F1539125-3340-42DE-9BD7-050513C2DD74}">
      <dgm:prSet phldrT="[Text]"/>
      <dgm:spPr/>
      <dgm:t>
        <a:bodyPr/>
        <a:lstStyle/>
        <a:p>
          <a:pPr algn="ctr"/>
          <a:r>
            <a:rPr lang="sr-Cyrl-RS">
              <a:solidFill>
                <a:schemeClr val="tx2"/>
              </a:solidFill>
            </a:rPr>
            <a:t>промена у формулацији регистроване супстанце</a:t>
          </a:r>
          <a:endParaRPr lang="en-US">
            <a:solidFill>
              <a:schemeClr val="tx2"/>
            </a:solidFill>
          </a:endParaRPr>
        </a:p>
      </dgm:t>
    </dgm:pt>
    <dgm:pt modelId="{2331A3CE-8494-47E3-88CB-AE595BF6FBE3}" type="parTrans" cxnId="{88805197-97BF-406D-9E7C-DC4E2BC20045}">
      <dgm:prSet/>
      <dgm:spPr/>
      <dgm:t>
        <a:bodyPr/>
        <a:lstStyle/>
        <a:p>
          <a:pPr algn="ctr"/>
          <a:endParaRPr lang="en-US">
            <a:solidFill>
              <a:srgbClr val="FF0000"/>
            </a:solidFill>
          </a:endParaRPr>
        </a:p>
      </dgm:t>
    </dgm:pt>
    <dgm:pt modelId="{A9783BB4-3FEA-45A2-82B8-0C542696783A}" type="sibTrans" cxnId="{88805197-97BF-406D-9E7C-DC4E2BC20045}">
      <dgm:prSet/>
      <dgm:spPr/>
      <dgm:t>
        <a:bodyPr/>
        <a:lstStyle/>
        <a:p>
          <a:pPr algn="ctr"/>
          <a:endParaRPr lang="en-US">
            <a:solidFill>
              <a:srgbClr val="FF0000"/>
            </a:solidFill>
          </a:endParaRPr>
        </a:p>
      </dgm:t>
    </dgm:pt>
    <dgm:pt modelId="{1A902AB3-EEA3-4D37-8AFA-61D939EFE716}" type="pres">
      <dgm:prSet presAssocID="{6FF5E1E1-F4CB-477B-9FC0-4AE94E0C388E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49F0099-1D8F-4382-9545-2DA3241F281C}" type="pres">
      <dgm:prSet presAssocID="{6FF5E1E1-F4CB-477B-9FC0-4AE94E0C388E}" presName="outerBox" presStyleCnt="0"/>
      <dgm:spPr/>
    </dgm:pt>
    <dgm:pt modelId="{62E1C30F-1510-43DC-831C-7EFC95C3B87D}" type="pres">
      <dgm:prSet presAssocID="{6FF5E1E1-F4CB-477B-9FC0-4AE94E0C388E}" presName="outerBoxParent" presStyleLbl="node1" presStyleIdx="0" presStyleCnt="1" custLinFactNeighborX="-3823"/>
      <dgm:spPr/>
      <dgm:t>
        <a:bodyPr/>
        <a:lstStyle/>
        <a:p>
          <a:endParaRPr lang="en-US"/>
        </a:p>
      </dgm:t>
    </dgm:pt>
    <dgm:pt modelId="{DC774F5A-3181-4BEE-AF1B-461AA5F3E482}" type="pres">
      <dgm:prSet presAssocID="{6FF5E1E1-F4CB-477B-9FC0-4AE94E0C388E}" presName="outerBoxChildren" presStyleCnt="0"/>
      <dgm:spPr/>
    </dgm:pt>
    <dgm:pt modelId="{B0A4D446-789B-49FB-AC30-C03835D90CDD}" type="pres">
      <dgm:prSet presAssocID="{83E7EB4C-7B89-44C9-A0B9-C652729BD0AF}" presName="oChild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85C268-6045-4000-B71C-14F87BFB6A22}" type="pres">
      <dgm:prSet presAssocID="{A0AD0DA3-883A-45F3-9AD7-E97A2AB4B239}" presName="outerSibTrans" presStyleCnt="0"/>
      <dgm:spPr/>
    </dgm:pt>
    <dgm:pt modelId="{C7BC74D1-EC47-4383-BAA9-E888133F9C67}" type="pres">
      <dgm:prSet presAssocID="{21D3AC45-5A78-4F26-8F42-3627D76B59FC}" presName="oChild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597BBD-473F-4FFD-B148-8B4BC061463B}" type="pres">
      <dgm:prSet presAssocID="{9C91D1A8-0F1D-4490-A28C-F4B50F72BE07}" presName="outerSibTrans" presStyleCnt="0"/>
      <dgm:spPr/>
    </dgm:pt>
    <dgm:pt modelId="{9469FA3A-09BF-4264-8EA8-8499CF8F90EB}" type="pres">
      <dgm:prSet presAssocID="{D3AE9F9B-A9C5-43EE-A0B6-74F58E9567F1}" presName="oChild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61DC25-AB2C-42F8-A7AF-6730F966E7F4}" type="pres">
      <dgm:prSet presAssocID="{D62C0D0D-F0BE-48C8-990C-62B9CE459E3B}" presName="outerSibTrans" presStyleCnt="0"/>
      <dgm:spPr/>
    </dgm:pt>
    <dgm:pt modelId="{DA497DC1-B330-4E7A-AD13-C015934C76A0}" type="pres">
      <dgm:prSet presAssocID="{F1539125-3340-42DE-9BD7-050513C2DD74}" presName="oChild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4F4C40E-1427-4046-AC96-20FF96FE4AFD}" type="presOf" srcId="{1C134C2D-28BD-4917-8AF2-A957A200952D}" destId="{62E1C30F-1510-43DC-831C-7EFC95C3B87D}" srcOrd="0" destOrd="0" presId="urn:microsoft.com/office/officeart/2005/8/layout/target2"/>
    <dgm:cxn modelId="{FD655AE8-CA84-463F-9013-C65942FEC979}" type="presOf" srcId="{6FF5E1E1-F4CB-477B-9FC0-4AE94E0C388E}" destId="{1A902AB3-EEA3-4D37-8AFA-61D939EFE716}" srcOrd="0" destOrd="0" presId="urn:microsoft.com/office/officeart/2005/8/layout/target2"/>
    <dgm:cxn modelId="{55698845-6FEE-4D6C-9F9A-EE9D4D688B62}" srcId="{6FF5E1E1-F4CB-477B-9FC0-4AE94E0C388E}" destId="{1C134C2D-28BD-4917-8AF2-A957A200952D}" srcOrd="0" destOrd="0" parTransId="{6D0CB0FC-A3AC-48B4-8E47-FDE5493FD025}" sibTransId="{97CC4963-D25E-4BAE-BD62-7F61C09A6BBA}"/>
    <dgm:cxn modelId="{97D800E2-76D1-417E-8F1B-7D945727E170}" srcId="{1C134C2D-28BD-4917-8AF2-A957A200952D}" destId="{83E7EB4C-7B89-44C9-A0B9-C652729BD0AF}" srcOrd="0" destOrd="0" parTransId="{2E9209C1-826C-4DBB-93A6-23786DFEC3BD}" sibTransId="{A0AD0DA3-883A-45F3-9AD7-E97A2AB4B239}"/>
    <dgm:cxn modelId="{008FA136-E78B-4F30-A258-9649C247CE9C}" type="presOf" srcId="{83E7EB4C-7B89-44C9-A0B9-C652729BD0AF}" destId="{B0A4D446-789B-49FB-AC30-C03835D90CDD}" srcOrd="0" destOrd="0" presId="urn:microsoft.com/office/officeart/2005/8/layout/target2"/>
    <dgm:cxn modelId="{88805197-97BF-406D-9E7C-DC4E2BC20045}" srcId="{1C134C2D-28BD-4917-8AF2-A957A200952D}" destId="{F1539125-3340-42DE-9BD7-050513C2DD74}" srcOrd="3" destOrd="0" parTransId="{2331A3CE-8494-47E3-88CB-AE595BF6FBE3}" sibTransId="{A9783BB4-3FEA-45A2-82B8-0C542696783A}"/>
    <dgm:cxn modelId="{58FA642A-0EEA-4FB2-BC59-8CEC2C39BFE0}" type="presOf" srcId="{D3AE9F9B-A9C5-43EE-A0B6-74F58E9567F1}" destId="{9469FA3A-09BF-4264-8EA8-8499CF8F90EB}" srcOrd="0" destOrd="0" presId="urn:microsoft.com/office/officeart/2005/8/layout/target2"/>
    <dgm:cxn modelId="{3E37F568-C105-43A5-825F-D4D1D3B6347D}" type="presOf" srcId="{21D3AC45-5A78-4F26-8F42-3627D76B59FC}" destId="{C7BC74D1-EC47-4383-BAA9-E888133F9C67}" srcOrd="0" destOrd="0" presId="urn:microsoft.com/office/officeart/2005/8/layout/target2"/>
    <dgm:cxn modelId="{55144E97-E601-4E15-99BF-3E0612B18EF0}" type="presOf" srcId="{F1539125-3340-42DE-9BD7-050513C2DD74}" destId="{DA497DC1-B330-4E7A-AD13-C015934C76A0}" srcOrd="0" destOrd="0" presId="urn:microsoft.com/office/officeart/2005/8/layout/target2"/>
    <dgm:cxn modelId="{4967768C-3E50-4B31-A116-059E06F5C357}" srcId="{1C134C2D-28BD-4917-8AF2-A957A200952D}" destId="{D3AE9F9B-A9C5-43EE-A0B6-74F58E9567F1}" srcOrd="2" destOrd="0" parTransId="{5C825397-038D-4ECD-A4D3-06CDFB66E67C}" sibTransId="{D62C0D0D-F0BE-48C8-990C-62B9CE459E3B}"/>
    <dgm:cxn modelId="{B4D2F3DD-CD53-4E6E-BECA-8F5EC14F998C}" srcId="{1C134C2D-28BD-4917-8AF2-A957A200952D}" destId="{21D3AC45-5A78-4F26-8F42-3627D76B59FC}" srcOrd="1" destOrd="0" parTransId="{6346FEF9-DF74-4F1D-BF45-F50B243A6992}" sibTransId="{9C91D1A8-0F1D-4490-A28C-F4B50F72BE07}"/>
    <dgm:cxn modelId="{A2BE1BD5-E072-4800-A99F-E55034C3B497}" type="presParOf" srcId="{1A902AB3-EEA3-4D37-8AFA-61D939EFE716}" destId="{849F0099-1D8F-4382-9545-2DA3241F281C}" srcOrd="0" destOrd="0" presId="urn:microsoft.com/office/officeart/2005/8/layout/target2"/>
    <dgm:cxn modelId="{A3A0E2D4-06EC-4535-BFA4-6846767F27DE}" type="presParOf" srcId="{849F0099-1D8F-4382-9545-2DA3241F281C}" destId="{62E1C30F-1510-43DC-831C-7EFC95C3B87D}" srcOrd="0" destOrd="0" presId="urn:microsoft.com/office/officeart/2005/8/layout/target2"/>
    <dgm:cxn modelId="{A6A59D7B-AC80-407B-9196-6121157C09D5}" type="presParOf" srcId="{849F0099-1D8F-4382-9545-2DA3241F281C}" destId="{DC774F5A-3181-4BEE-AF1B-461AA5F3E482}" srcOrd="1" destOrd="0" presId="urn:microsoft.com/office/officeart/2005/8/layout/target2"/>
    <dgm:cxn modelId="{87D66B17-42E8-43C6-B5F8-644AA5BA931A}" type="presParOf" srcId="{DC774F5A-3181-4BEE-AF1B-461AA5F3E482}" destId="{B0A4D446-789B-49FB-AC30-C03835D90CDD}" srcOrd="0" destOrd="0" presId="urn:microsoft.com/office/officeart/2005/8/layout/target2"/>
    <dgm:cxn modelId="{9905ED93-65D4-44E6-AB59-AC251EF3D787}" type="presParOf" srcId="{DC774F5A-3181-4BEE-AF1B-461AA5F3E482}" destId="{D885C268-6045-4000-B71C-14F87BFB6A22}" srcOrd="1" destOrd="0" presId="urn:microsoft.com/office/officeart/2005/8/layout/target2"/>
    <dgm:cxn modelId="{427D3024-5FC1-4EC9-87BD-7BC4FE8E5D9C}" type="presParOf" srcId="{DC774F5A-3181-4BEE-AF1B-461AA5F3E482}" destId="{C7BC74D1-EC47-4383-BAA9-E888133F9C67}" srcOrd="2" destOrd="0" presId="urn:microsoft.com/office/officeart/2005/8/layout/target2"/>
    <dgm:cxn modelId="{3FD0DD0B-FB4A-4451-BB2E-F89FB792B0DB}" type="presParOf" srcId="{DC774F5A-3181-4BEE-AF1B-461AA5F3E482}" destId="{1B597BBD-473F-4FFD-B148-8B4BC061463B}" srcOrd="3" destOrd="0" presId="urn:microsoft.com/office/officeart/2005/8/layout/target2"/>
    <dgm:cxn modelId="{9C4723B2-312D-4D39-AAFE-D409DD12DC98}" type="presParOf" srcId="{DC774F5A-3181-4BEE-AF1B-461AA5F3E482}" destId="{9469FA3A-09BF-4264-8EA8-8499CF8F90EB}" srcOrd="4" destOrd="0" presId="urn:microsoft.com/office/officeart/2005/8/layout/target2"/>
    <dgm:cxn modelId="{78D1C20B-85BC-46A4-AF47-53608EB467A5}" type="presParOf" srcId="{DC774F5A-3181-4BEE-AF1B-461AA5F3E482}" destId="{8261DC25-AB2C-42F8-A7AF-6730F966E7F4}" srcOrd="5" destOrd="0" presId="urn:microsoft.com/office/officeart/2005/8/layout/target2"/>
    <dgm:cxn modelId="{3CA87770-5402-4B7D-A3F5-A1E6D90DD160}" type="presParOf" srcId="{DC774F5A-3181-4BEE-AF1B-461AA5F3E482}" destId="{DA497DC1-B330-4E7A-AD13-C015934C76A0}" srcOrd="6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E1C30F-1510-43DC-831C-7EFC95C3B87D}">
      <dsp:nvSpPr>
        <dsp:cNvPr id="0" name=""/>
        <dsp:cNvSpPr/>
      </dsp:nvSpPr>
      <dsp:spPr>
        <a:xfrm>
          <a:off x="0" y="0"/>
          <a:ext cx="7356637" cy="2467729"/>
        </a:xfrm>
        <a:prstGeom prst="roundRect">
          <a:avLst>
            <a:gd name="adj" fmla="val 8500"/>
          </a:avLst>
        </a:prstGeom>
        <a:noFill/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1523480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200" b="1" kern="1200" dirty="0">
              <a:solidFill>
                <a:schemeClr val="tx2"/>
              </a:solidFill>
            </a:rPr>
            <a:t>Одређивање биолошке расположивости и биоеквиваленције</a:t>
          </a:r>
          <a:endParaRPr lang="en-US" sz="1200" b="1" kern="1200" dirty="0">
            <a:solidFill>
              <a:schemeClr val="tx2"/>
            </a:solidFill>
          </a:endParaRPr>
        </a:p>
      </dsp:txBody>
      <dsp:txXfrm>
        <a:off x="61436" y="61436"/>
        <a:ext cx="7233765" cy="2344857"/>
      </dsp:txXfrm>
    </dsp:sp>
    <dsp:sp modelId="{B0A4D446-789B-49FB-AC30-C03835D90CDD}">
      <dsp:nvSpPr>
        <dsp:cNvPr id="0" name=""/>
        <dsp:cNvSpPr/>
      </dsp:nvSpPr>
      <dsp:spPr>
        <a:xfrm>
          <a:off x="183915" y="1110478"/>
          <a:ext cx="1726726" cy="1110478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 dirty="0">
              <a:solidFill>
                <a:schemeClr val="tx2"/>
              </a:solidFill>
            </a:rPr>
            <a:t>развој новог лека</a:t>
          </a:r>
          <a:endParaRPr lang="en-US" sz="1400" kern="1200" dirty="0">
            <a:solidFill>
              <a:schemeClr val="tx2"/>
            </a:solidFill>
          </a:endParaRPr>
        </a:p>
      </dsp:txBody>
      <dsp:txXfrm>
        <a:off x="218066" y="1144629"/>
        <a:ext cx="1658424" cy="1042176"/>
      </dsp:txXfrm>
    </dsp:sp>
    <dsp:sp modelId="{C7BC74D1-EC47-4383-BAA9-E888133F9C67}">
      <dsp:nvSpPr>
        <dsp:cNvPr id="0" name=""/>
        <dsp:cNvSpPr/>
      </dsp:nvSpPr>
      <dsp:spPr>
        <a:xfrm>
          <a:off x="1937906" y="1110478"/>
          <a:ext cx="1726726" cy="1110478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>
              <a:solidFill>
                <a:schemeClr val="tx2"/>
              </a:solidFill>
            </a:rPr>
            <a:t>развој генеричких лекова</a:t>
          </a:r>
          <a:endParaRPr lang="en-US" sz="1400" kern="1200">
            <a:solidFill>
              <a:schemeClr val="tx2"/>
            </a:solidFill>
          </a:endParaRPr>
        </a:p>
      </dsp:txBody>
      <dsp:txXfrm>
        <a:off x="1972057" y="1144629"/>
        <a:ext cx="1658424" cy="1042176"/>
      </dsp:txXfrm>
    </dsp:sp>
    <dsp:sp modelId="{9469FA3A-09BF-4264-8EA8-8499CF8F90EB}">
      <dsp:nvSpPr>
        <dsp:cNvPr id="0" name=""/>
        <dsp:cNvSpPr/>
      </dsp:nvSpPr>
      <dsp:spPr>
        <a:xfrm>
          <a:off x="3691896" y="1110478"/>
          <a:ext cx="1726726" cy="1110478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>
              <a:solidFill>
                <a:schemeClr val="tx2"/>
              </a:solidFill>
            </a:rPr>
            <a:t>промена технолошког поступка израде регистроване супстанце</a:t>
          </a:r>
          <a:endParaRPr lang="en-US" sz="1400" kern="1200">
            <a:solidFill>
              <a:schemeClr val="tx2"/>
            </a:solidFill>
          </a:endParaRPr>
        </a:p>
      </dsp:txBody>
      <dsp:txXfrm>
        <a:off x="3726047" y="1144629"/>
        <a:ext cx="1658424" cy="1042176"/>
      </dsp:txXfrm>
    </dsp:sp>
    <dsp:sp modelId="{DA497DC1-B330-4E7A-AD13-C015934C76A0}">
      <dsp:nvSpPr>
        <dsp:cNvPr id="0" name=""/>
        <dsp:cNvSpPr/>
      </dsp:nvSpPr>
      <dsp:spPr>
        <a:xfrm>
          <a:off x="5445887" y="1110478"/>
          <a:ext cx="1726726" cy="1110478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>
              <a:solidFill>
                <a:schemeClr val="tx2"/>
              </a:solidFill>
            </a:rPr>
            <a:t>промена у формулацији регистроване супстанце</a:t>
          </a:r>
          <a:endParaRPr lang="en-US" sz="1400" kern="1200">
            <a:solidFill>
              <a:schemeClr val="tx2"/>
            </a:solidFill>
          </a:endParaRPr>
        </a:p>
      </dsp:txBody>
      <dsp:txXfrm>
        <a:off x="5480038" y="1144629"/>
        <a:ext cx="1658424" cy="10421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3DD60B3-737F-490B-8D9F-D3A21FBB6D7A}" type="datetimeFigureOut">
              <a:rPr lang="en-US"/>
              <a:pPr>
                <a:defRPr/>
              </a:pPr>
              <a:t>9/1/2022</a:t>
            </a:fld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06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498BEC4-BF74-4601-8570-4251E72DC8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003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5777" algn="l" defTabSz="91431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33" algn="l" defTabSz="91431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89" algn="l" defTabSz="91431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44" algn="l" defTabSz="91431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к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6F400C-A312-4106-B98E-E481A2668C5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230718-F08E-46B6-A757-570E5DE4E948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5A5090-A738-43B1-8D56-D5BA42F9423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880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923381-AB20-4978-BFC0-4A775B927E60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99115F-3146-4EC4-B7C3-9AAA59E093B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177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923381-AB20-4978-BFC0-4A775B927E60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99115F-3146-4EC4-B7C3-9AAA59E093B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89202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923381-AB20-4978-BFC0-4A775B927E60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99115F-3146-4EC4-B7C3-9AAA59E093B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8990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923381-AB20-4978-BFC0-4A775B927E60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99115F-3146-4EC4-B7C3-9AAA59E093B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384207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923381-AB20-4978-BFC0-4A775B927E60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99115F-3146-4EC4-B7C3-9AAA59E093B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6790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D2F216-7BE1-4FF0-97AD-B02C08A50E7C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FB567F-3D74-4E43-9C5A-48A4EF3A5A5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6660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E63E28-5F5C-4DEF-A384-B77CA85775AF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46B38A-9422-4F65-B72D-75670953732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211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0DB39E-1C7E-41D6-88F4-551DFE19BAD7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9CED3E-0898-4BDF-BB44-D5A2696CE61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6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A238B6-67A8-4333-A4CD-A41F8B2A504C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CCC5C7-A39A-49EF-925A-2EBD377539C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783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F9E6DCE-6239-4F68-88CB-C2E39D711E01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AB6C3C-53BB-41F8-87B8-CF0DE3E5A0C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4569B7-3A9D-4327-84FB-4CE68AF89791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A637E3-2D4B-46F2-BD8C-F8B8A5E3FFD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707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E3B038-472A-4405-97F8-C9AB3EE4D285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84C3DA-BF2F-47C6-82CE-484C4977F59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682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B77ABE-2570-491C-829C-3D30EA2ADEE5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18C3C6-A7C4-4B3F-99A1-8AFC28BF85D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426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4B3F60-4A42-474F-91C7-336867BFB78C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94E956-58BC-4A96-B6A1-4E0BB8BE84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877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04C33A-4D79-45B7-B859-8831D1CCEA0C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A0A496-6554-4702-92CD-73F3A838015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389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B923381-AB20-4978-BFC0-4A775B927E60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3899115F-3146-4EC4-B7C3-9AAA59E093B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154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8" r:id="rId1"/>
    <p:sldLayoutId id="2147483999" r:id="rId2"/>
    <p:sldLayoutId id="2147484000" r:id="rId3"/>
    <p:sldLayoutId id="2147484001" r:id="rId4"/>
    <p:sldLayoutId id="2147484002" r:id="rId5"/>
    <p:sldLayoutId id="2147484003" r:id="rId6"/>
    <p:sldLayoutId id="2147484004" r:id="rId7"/>
    <p:sldLayoutId id="2147484005" r:id="rId8"/>
    <p:sldLayoutId id="2147484006" r:id="rId9"/>
    <p:sldLayoutId id="2147484007" r:id="rId10"/>
    <p:sldLayoutId id="2147484008" r:id="rId11"/>
    <p:sldLayoutId id="2147484009" r:id="rId12"/>
    <p:sldLayoutId id="2147484010" r:id="rId13"/>
    <p:sldLayoutId id="2147484011" r:id="rId14"/>
    <p:sldLayoutId id="2147484012" r:id="rId15"/>
    <p:sldLayoutId id="214748401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slideLayout" Target="../slideLayouts/slideLayout2.xml"/><Relationship Id="rId7" Type="http://schemas.openxmlformats.org/officeDocument/2006/relationships/diagramQuickStyle" Target="../diagrams/quickStyle1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2.png"/><Relationship Id="rId9" Type="http://schemas.microsoft.com/office/2007/relationships/diagramDrawing" Target="../diagrams/drawing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1427518"/>
            <a:ext cx="7772400" cy="561322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sr-Cyrl-RS" sz="1600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rPr>
              <a:t>Универзитет у Крагујевцу</a:t>
            </a:r>
            <a:r>
              <a:rPr lang="en-US" sz="1600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rPr>
              <a:t/>
            </a:r>
            <a:br>
              <a:rPr lang="en-US" sz="1600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rPr>
            </a:br>
            <a:r>
              <a:rPr lang="sr-Cyrl-RS" sz="1600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rPr>
              <a:t>Факултет медицинских наука</a:t>
            </a:r>
            <a:endParaRPr lang="en-US" sz="1600" b="1" dirty="0">
              <a:solidFill>
                <a:schemeClr val="tx1"/>
              </a:solidFill>
              <a:latin typeface="Cambria" pitchFamily="18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488191"/>
            <a:ext cx="7820372" cy="1614132"/>
          </a:xfrm>
        </p:spPr>
        <p:txBody>
          <a:bodyPr>
            <a:noAutofit/>
          </a:bodyPr>
          <a:lstStyle/>
          <a:p>
            <a:pPr algn="ctr"/>
            <a:r>
              <a:rPr lang="sr-Cyrl-RS" sz="2900" b="1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rPr>
              <a:t>Одређивање биолошке расположивости и биоеквиваленције</a:t>
            </a:r>
            <a:endParaRPr lang="en-US" sz="2900" dirty="0">
              <a:solidFill>
                <a:schemeClr val="tx1"/>
              </a:solidFill>
              <a:latin typeface="Cambria" pitchFamily="18" charset="0"/>
              <a:cs typeface="Arial" pitchFamily="34" charset="0"/>
            </a:endParaRPr>
          </a:p>
          <a:p>
            <a:pPr algn="ctr"/>
            <a:endParaRPr lang="en-US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2" name="Rectangle 6"/>
          <p:cNvSpPr>
            <a:spLocks noChangeArrowheads="1"/>
          </p:cNvSpPr>
          <p:nvPr/>
        </p:nvSpPr>
        <p:spPr bwMode="auto">
          <a:xfrm>
            <a:off x="298343" y="4941168"/>
            <a:ext cx="8496944" cy="707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1" tIns="45715" rIns="91431" bIns="45715">
            <a:spAutoFit/>
          </a:bodyPr>
          <a:lstStyle/>
          <a:p>
            <a:endParaRPr lang="fi-FI" sz="2000" dirty="0">
              <a:latin typeface="Arial" pitchFamily="34" charset="0"/>
              <a:cs typeface="Arial" pitchFamily="34" charset="0"/>
            </a:endParaRPr>
          </a:p>
          <a:p>
            <a:r>
              <a:rPr lang="fi-FI" sz="2000" dirty="0">
                <a:latin typeface="Arial" pitchFamily="34" charset="0"/>
                <a:cs typeface="Arial" pitchFamily="34" charset="0"/>
              </a:rPr>
              <a:t>                                          </a:t>
            </a:r>
            <a:r>
              <a:rPr lang="sr-Cyrl-RS" sz="2000" dirty="0">
                <a:latin typeface="Cambria" pitchFamily="18" charset="0"/>
                <a:cs typeface="Arial" pitchFamily="34" charset="0"/>
              </a:rPr>
              <a:t>Доц</a:t>
            </a:r>
            <a:r>
              <a:rPr lang="fi-FI" sz="2000" dirty="0">
                <a:latin typeface="Cambria" pitchFamily="18" charset="0"/>
                <a:cs typeface="Arial" pitchFamily="34" charset="0"/>
              </a:rPr>
              <a:t>.</a:t>
            </a:r>
            <a:r>
              <a:rPr lang="sr-Cyrl-RS" sz="2000" dirty="0">
                <a:latin typeface="Cambria" pitchFamily="18" charset="0"/>
                <a:cs typeface="Arial" pitchFamily="34" charset="0"/>
              </a:rPr>
              <a:t> др</a:t>
            </a:r>
            <a:r>
              <a:rPr lang="fi-FI" sz="2000" dirty="0">
                <a:latin typeface="Cambria" pitchFamily="18" charset="0"/>
                <a:cs typeface="Arial" pitchFamily="34" charset="0"/>
              </a:rPr>
              <a:t> </a:t>
            </a:r>
            <a:r>
              <a:rPr lang="sr-Cyrl-RS" sz="2000" dirty="0">
                <a:latin typeface="Cambria" pitchFamily="18" charset="0"/>
                <a:cs typeface="Arial" pitchFamily="34" charset="0"/>
              </a:rPr>
              <a:t>Јована Брадић</a:t>
            </a:r>
            <a:endParaRPr lang="en-US" sz="2000" dirty="0">
              <a:latin typeface="Cambria" pitchFamily="18" charset="0"/>
            </a:endParaRPr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323528" y="6156022"/>
            <a:ext cx="8496944" cy="369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1" tIns="45715" rIns="91431" bIns="45715">
            <a:spAutoFit/>
          </a:bodyPr>
          <a:lstStyle/>
          <a:p>
            <a:pPr algn="ctr"/>
            <a:r>
              <a:rPr lang="sr-Cyrl-RS" i="1" dirty="0"/>
              <a:t> </a:t>
            </a:r>
            <a:r>
              <a:rPr lang="sr-Cyrl-RS" i="1" dirty="0">
                <a:latin typeface="Cambria" pitchFamily="18" charset="0"/>
              </a:rPr>
              <a:t>20</a:t>
            </a:r>
            <a:r>
              <a:rPr lang="fi-FI" i="1" dirty="0" smtClean="0">
                <a:latin typeface="Cambria" pitchFamily="18" charset="0"/>
              </a:rPr>
              <a:t>2</a:t>
            </a:r>
            <a:r>
              <a:rPr lang="sr-Cyrl-RS" i="1" dirty="0" smtClean="0">
                <a:latin typeface="Cambria" pitchFamily="18" charset="0"/>
              </a:rPr>
              <a:t>2. </a:t>
            </a:r>
            <a:r>
              <a:rPr lang="sr-Cyrl-RS" i="1" dirty="0">
                <a:latin typeface="Cambria" pitchFamily="18" charset="0"/>
              </a:rPr>
              <a:t>год, Крагујевац</a:t>
            </a:r>
            <a:endParaRPr lang="en-US" i="1" baseline="30000" dirty="0">
              <a:latin typeface="Cambria" pitchFamily="18" charset="0"/>
            </a:endParaRPr>
          </a:p>
        </p:txBody>
      </p:sp>
      <p:pic>
        <p:nvPicPr>
          <p:cNvPr id="2054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26656" y="400075"/>
            <a:ext cx="1690688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1691680" y="5792898"/>
            <a:ext cx="5976938" cy="369887"/>
          </a:xfrm>
          <a:prstGeom prst="rect">
            <a:avLst/>
          </a:prstGeom>
        </p:spPr>
        <p:txBody>
          <a:bodyPr lIns="91431" tIns="45715" rIns="91431" bIns="45715">
            <a:spAutoFit/>
          </a:bodyPr>
          <a:lstStyle/>
          <a:p>
            <a:pPr>
              <a:defRPr/>
            </a:pPr>
            <a:endParaRPr lang="en-US" dirty="0">
              <a:latin typeface="+mj-lt"/>
            </a:endParaRPr>
          </a:p>
        </p:txBody>
      </p:sp>
      <p:sp>
        <p:nvSpPr>
          <p:cNvPr id="2059" name="Rectangle 10"/>
          <p:cNvSpPr>
            <a:spLocks noChangeArrowheads="1"/>
          </p:cNvSpPr>
          <p:nvPr/>
        </p:nvSpPr>
        <p:spPr bwMode="auto">
          <a:xfrm>
            <a:off x="323528" y="4355812"/>
            <a:ext cx="84969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z-Cyrl-AZ" b="1" dirty="0">
                <a:latin typeface="Cambria" pitchFamily="18" charset="0"/>
                <a:cs typeface="Arial" pitchFamily="34" charset="0"/>
              </a:rPr>
              <a:t>Биофармација</a:t>
            </a:r>
            <a:r>
              <a:rPr lang="fi-FI" b="1" dirty="0">
                <a:latin typeface="Cambria" pitchFamily="18" charset="0"/>
                <a:cs typeface="Arial" pitchFamily="34" charset="0"/>
              </a:rPr>
              <a:t>- </a:t>
            </a:r>
            <a:r>
              <a:rPr lang="sr-Cyrl-RS" b="1" dirty="0">
                <a:latin typeface="Cambria" pitchFamily="18" charset="0"/>
              </a:rPr>
              <a:t>Предавање 2</a:t>
            </a:r>
            <a:endParaRPr lang="en-US" b="1" dirty="0">
              <a:latin typeface="Cambria" pitchFamily="18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487"/>
    </mc:Choice>
    <mc:Fallback xmlns="">
      <p:transition spd="slow" advTm="10487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09947"/>
            <a:ext cx="6984776" cy="5438105"/>
          </a:xfrm>
        </p:spPr>
        <p:txBody>
          <a:bodyPr>
            <a:normAutofit fontScale="25000" lnSpcReduction="20000"/>
          </a:bodyPr>
          <a:lstStyle/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sr-Cyrl-R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акон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истека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патентног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периода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за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оригинални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</a:t>
            </a:r>
            <a:endParaRPr lang="sr-Cyrl-RS" sz="84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Генерички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лекови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sr-Cyrl-R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-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лековити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препарати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еквивалентни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оригиналном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леку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у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погледу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активне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супстанце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 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лековитог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облика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јачине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и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услова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примене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 </a:t>
            </a:r>
            <a:endParaRPr lang="sr-Cyrl-RS" sz="84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Регистровање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спроводи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скраћеном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поступку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у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односу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нове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лекове</a:t>
            </a:r>
            <a:r>
              <a:rPr lang="sr-Cyrl-RS" sz="84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-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под</a:t>
            </a:r>
            <a:r>
              <a:rPr lang="sr-Cyrl-R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носе се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резултате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студија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биоеквиваленције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односно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доказ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да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је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генерички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биоеквивалентан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оригиналном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леку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 </a:t>
            </a:r>
            <a:endParaRPr lang="sr-Cyrl-RS" sz="84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Cyrl-RS" sz="2400" dirty="0">
              <a:latin typeface="Cambria" pitchFamily="18" charset="0"/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8" name="~PP1947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133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424"/>
    </mc:Choice>
    <mc:Fallback xmlns="">
      <p:transition spd="slow" advTm="5342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22" objId="8"/>
        <p14:stopEvt time="643" objId="8"/>
      </p14:showEvtLst>
    </p:ext>
  </p:extLs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09947"/>
            <a:ext cx="6984776" cy="5438105"/>
          </a:xfrm>
        </p:spPr>
        <p:txBody>
          <a:bodyPr>
            <a:normAutofit fontScale="25000" lnSpcReduction="20000"/>
          </a:bodyPr>
          <a:lstStyle/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Увођење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генеричких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лекова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у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клиничку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праксу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је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од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изузетног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значаја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за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здравствени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систем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јер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ови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фармацеутски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облици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представљају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адекватне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терапијске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алтернативе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референтном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леку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знатно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нижој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цена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</a:t>
            </a:r>
            <a:endParaRPr lang="sr-Cyrl-RS" sz="84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en-US" sz="8400" b="1" dirty="0" err="1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Нижа</a:t>
            </a:r>
            <a:r>
              <a:rPr lang="en-US" sz="8400" b="1" dirty="0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b="1" dirty="0" err="1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цена</a:t>
            </a:r>
            <a:r>
              <a:rPr lang="en-US" sz="8400" b="1" dirty="0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b="1" dirty="0" err="1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није</a:t>
            </a:r>
            <a:r>
              <a:rPr lang="en-US" sz="8400" b="1" dirty="0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b="1" dirty="0" err="1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последица</a:t>
            </a:r>
            <a:r>
              <a:rPr lang="en-US" sz="8400" b="1" dirty="0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b="1" dirty="0" err="1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мањег</a:t>
            </a:r>
            <a:r>
              <a:rPr lang="en-US" sz="8400" b="1" dirty="0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b="1" dirty="0" err="1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квалитета</a:t>
            </a:r>
            <a:r>
              <a:rPr lang="en-US" sz="8400" b="1" dirty="0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b="1" dirty="0" err="1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лека</a:t>
            </a:r>
            <a:r>
              <a:rPr lang="en-US" sz="8400" b="1" dirty="0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b="1" dirty="0" err="1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већ</a:t>
            </a:r>
            <a:r>
              <a:rPr lang="en-US" sz="8400" b="1" dirty="0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b="1" dirty="0" err="1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изостанка</a:t>
            </a:r>
            <a:r>
              <a:rPr lang="en-US" sz="8400" b="1" dirty="0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b="1" dirty="0" err="1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сложених</a:t>
            </a:r>
            <a:r>
              <a:rPr lang="en-US" sz="8400" b="1" dirty="0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b="1" dirty="0" err="1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вишегодишњих</a:t>
            </a:r>
            <a:r>
              <a:rPr lang="en-US" sz="8400" b="1" dirty="0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b="1" dirty="0" err="1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клиничких</a:t>
            </a:r>
            <a:r>
              <a:rPr lang="en-US" sz="8400" b="1" dirty="0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b="1" dirty="0" err="1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испитивања</a:t>
            </a:r>
            <a:endParaRPr lang="sr-Cyrl-RS" sz="84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У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поступку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испитивања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биоеквиваленције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генеричког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и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оригиналног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лека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одређује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релативна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биолошка</a:t>
            </a:r>
            <a:r>
              <a:rPr lang="en-US" sz="8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8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расположивост</a:t>
            </a:r>
            <a:endParaRPr lang="en-US" sz="84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sr-Cyrl-RS" sz="2400" dirty="0">
              <a:latin typeface="Cambria" pitchFamily="18" charset="0"/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8" name="~PP1947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372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455"/>
    </mc:Choice>
    <mc:Fallback xmlns="">
      <p:transition spd="slow" advTm="7545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18" objId="8"/>
        <p14:stopEvt time="633" objId="8"/>
      </p14:showEvtLst>
    </p:ext>
  </p:extLs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375" y="1777873"/>
            <a:ext cx="7245946" cy="4873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b="1" i="1" dirty="0" err="1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Одређивање</a:t>
            </a:r>
            <a:r>
              <a:rPr lang="en-US" sz="3000" b="1" i="1" dirty="0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3000" b="1" i="1" dirty="0" err="1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биолошке</a:t>
            </a:r>
            <a:r>
              <a:rPr lang="en-US" sz="3000" b="1" i="1" dirty="0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3000" b="1" i="1" dirty="0" err="1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расположивости</a:t>
            </a:r>
            <a:r>
              <a:rPr lang="en-US" sz="3000" b="1" i="1" dirty="0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и </a:t>
            </a:r>
            <a:r>
              <a:rPr lang="en-US" sz="3000" b="1" i="1" dirty="0" err="1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биоекивавелције</a:t>
            </a:r>
            <a:r>
              <a:rPr lang="en-US" sz="3000" b="1" i="1" dirty="0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у </a:t>
            </a:r>
            <a:r>
              <a:rPr lang="en-US" sz="3200" b="1" i="1" dirty="0" err="1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измењене</a:t>
            </a:r>
            <a:r>
              <a:rPr lang="en-US" sz="3200" b="1" i="1" dirty="0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3200" b="1" i="1" dirty="0" err="1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формулације</a:t>
            </a:r>
            <a:r>
              <a:rPr lang="en-US" sz="3200" b="1" i="1" dirty="0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3200" b="1" i="1" dirty="0" err="1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већ</a:t>
            </a:r>
            <a:r>
              <a:rPr lang="en-US" sz="3200" b="1" i="1" dirty="0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3200" b="1" i="1" dirty="0" err="1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регистроване</a:t>
            </a:r>
            <a:r>
              <a:rPr lang="en-US" sz="3200" b="1" i="1" dirty="0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3200" b="1" i="1" dirty="0" err="1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активне</a:t>
            </a:r>
            <a:r>
              <a:rPr lang="en-US" sz="3200" b="1" i="1" dirty="0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3200" b="1" i="1" dirty="0" err="1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супстанце</a:t>
            </a:r>
            <a:endParaRPr lang="sr-Cyrl-RS" dirty="0">
              <a:solidFill>
                <a:schemeClr val="accent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8" name="~PP1947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2C1DF4F-EC48-4F84-83BF-5DE9030518DB}"/>
              </a:ext>
            </a:extLst>
          </p:cNvPr>
          <p:cNvSpPr txBox="1"/>
          <p:nvPr/>
        </p:nvSpPr>
        <p:spPr>
          <a:xfrm>
            <a:off x="4643981" y="2545447"/>
            <a:ext cx="14914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r-Cyrl-R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466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271"/>
    </mc:Choice>
    <mc:Fallback xmlns="">
      <p:transition spd="slow" advTm="2727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18" objId="8"/>
        <p14:stopEvt time="636" objId="8"/>
      </p14:showEvtLst>
    </p:ext>
  </p:extLs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09947"/>
            <a:ext cx="6984776" cy="5438105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n-US" sz="18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postapproval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changes</a:t>
            </a:r>
            <a:endParaRPr lang="sr-Cyrl-R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Промена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формулације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лека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дозирани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облик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састав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sr-Cyrl-RS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sr-Cyrl-R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Промена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технолошког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поступка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израде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endParaRPr lang="sr-Cyrl-RS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sr-Cyrl-R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Промена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фармакокинетск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ог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профил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лека</a:t>
            </a:r>
            <a:r>
              <a:rPr lang="sr-Cyrl-R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промена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терапијск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ог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учинк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sr-Cyrl-R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Шта треба учинити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Cyrl-RS" sz="2400" dirty="0">
              <a:latin typeface="Cambria" pitchFamily="18" charset="0"/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8" name="~PP1947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  <p:sp>
        <p:nvSpPr>
          <p:cNvPr id="2" name="Arrow: Down 1">
            <a:extLst>
              <a:ext uri="{FF2B5EF4-FFF2-40B4-BE49-F238E27FC236}">
                <a16:creationId xmlns:a16="http://schemas.microsoft.com/office/drawing/2014/main" id="{A84C1035-C861-4231-BDA5-4B63AD58068B}"/>
              </a:ext>
            </a:extLst>
          </p:cNvPr>
          <p:cNvSpPr/>
          <p:nvPr/>
        </p:nvSpPr>
        <p:spPr>
          <a:xfrm>
            <a:off x="2843808" y="2603565"/>
            <a:ext cx="648072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78F0C4-C341-4438-A8B0-B00CDD3D67B0}"/>
              </a:ext>
            </a:extLst>
          </p:cNvPr>
          <p:cNvSpPr txBox="1"/>
          <p:nvPr/>
        </p:nvSpPr>
        <p:spPr>
          <a:xfrm>
            <a:off x="1475656" y="5190025"/>
            <a:ext cx="4594578" cy="129439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sr-Cyrl-R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отребно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упоредити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расположивост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лека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месту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деловања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нове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референтне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формулације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198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869"/>
    </mc:Choice>
    <mc:Fallback xmlns="">
      <p:transition spd="slow" advTm="7386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12" objId="8"/>
        <p14:stopEvt time="620" objId="8"/>
      </p14:showEvtLst>
    </p:ext>
  </p:extLs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3C279A-4A77-4506-A976-BD965304D1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417531"/>
            <a:ext cx="7992888" cy="5593832"/>
          </a:xfr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b="1" i="1" dirty="0" err="1">
                <a:solidFill>
                  <a:schemeClr val="tx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Орални</a:t>
            </a:r>
            <a:r>
              <a:rPr lang="en-US" sz="2400" b="1" i="1" dirty="0">
                <a:solidFill>
                  <a:schemeClr val="tx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i="1" dirty="0" err="1">
                <a:solidFill>
                  <a:schemeClr val="tx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облици</a:t>
            </a:r>
            <a:r>
              <a:rPr lang="en-US" sz="2400" b="1" i="1" dirty="0">
                <a:solidFill>
                  <a:schemeClr val="tx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i="1" dirty="0" err="1">
                <a:solidFill>
                  <a:schemeClr val="tx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са</a:t>
            </a:r>
            <a:r>
              <a:rPr lang="en-US" sz="2400" b="1" i="1" dirty="0">
                <a:solidFill>
                  <a:schemeClr val="tx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i="1" dirty="0" err="1">
                <a:solidFill>
                  <a:schemeClr val="tx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тренутним</a:t>
            </a:r>
            <a:r>
              <a:rPr lang="en-US" sz="2400" b="1" i="1" dirty="0">
                <a:solidFill>
                  <a:schemeClr val="tx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i="1" dirty="0" err="1">
                <a:solidFill>
                  <a:schemeClr val="tx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ослобађањем</a:t>
            </a:r>
            <a:endParaRPr lang="en-US" sz="2400" dirty="0">
              <a:solidFill>
                <a:schemeClr val="tx2">
                  <a:lumMod val="75000"/>
                </a:schemeClr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algn="ctr"/>
            <a:endParaRPr lang="sr-Cyrl-RS" sz="2400" u="sng" dirty="0"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endParaRPr lang="sr-Latn-RS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F88CAE-2FE1-4CA3-A847-61495FCE3C74}"/>
              </a:ext>
            </a:extLst>
          </p:cNvPr>
          <p:cNvSpPr txBox="1"/>
          <p:nvPr/>
        </p:nvSpPr>
        <p:spPr>
          <a:xfrm>
            <a:off x="651024" y="1343434"/>
            <a:ext cx="7200800" cy="46114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изузетном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случају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резултати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in vitro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тестова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могу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бити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довољни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предикцију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in vivo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биолошке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расположивости</a:t>
            </a:r>
            <a:endParaRPr lang="sr-Cyrl-R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примена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испитиване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лековите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супстанце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не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захтева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посебан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опрез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;</a:t>
            </a:r>
            <a:endParaRPr lang="sr-Cyrl-RS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нема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уску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терапијску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ширину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; </a:t>
            </a:r>
            <a:endParaRPr lang="sr-Cyrl-RS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када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метаболизам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првог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пролаза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мањи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од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70% и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показује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линерану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фармакокинетику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унутар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тераписјког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опсега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; </a:t>
            </a:r>
            <a:endParaRPr lang="sr-Cyrl-RS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када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добра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растворљивост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лека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води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пермеабилност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кроз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црева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односно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када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обим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апсорпције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већи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од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80%; </a:t>
            </a:r>
            <a:endParaRPr lang="sr-Cyrl-RS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када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помоћне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материје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не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утичу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фармакокинетику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активне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супстанце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47941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230"/>
    </mc:Choice>
    <mc:Fallback xmlns="">
      <p:transition spd="slow" advTm="11923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3C279A-4A77-4506-A976-BD965304D1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417531"/>
            <a:ext cx="7992888" cy="5593832"/>
          </a:xfr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Орални облици са модификованим ослобађањем</a:t>
            </a:r>
            <a:endParaRPr lang="sr-Cyrl-RS" sz="2400" u="sng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sr-Latn-RS" sz="24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F88CAE-2FE1-4CA3-A847-61495FCE3C74}"/>
              </a:ext>
            </a:extLst>
          </p:cNvPr>
          <p:cNvSpPr txBox="1"/>
          <p:nvPr/>
        </p:nvSpPr>
        <p:spPr>
          <a:xfrm>
            <a:off x="539552" y="908720"/>
            <a:ext cx="7200800" cy="33649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endParaRPr lang="sr-Cyrl-RS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sr-Cyrl-R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Препарати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са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продуженим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одложеним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ослобађањем</a:t>
            </a:r>
            <a:r>
              <a:rPr lang="sr-Cyrl-R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-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поређење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биолошке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расположивости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препарата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са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модификованим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ослобађањем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референтног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препарата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 </a:t>
            </a:r>
            <a:endParaRPr lang="sr-Cyrl-R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</a:pPr>
            <a:endParaRPr lang="sr-Cyrl-RS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Референтни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препарат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може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бити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раствор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или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суспензија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или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чврсти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конвенционални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дозирани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облик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са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тренутним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ослобађањем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који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садржи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исту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активну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супстанцу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7987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663"/>
    </mc:Choice>
    <mc:Fallback xmlns="">
      <p:transition spd="slow" advTm="45663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3C279A-4A77-4506-A976-BD965304D1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417531"/>
            <a:ext cx="7992888" cy="5593832"/>
          </a:xfr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Орални облици са модификованим ослобађањем</a:t>
            </a:r>
            <a:endParaRPr lang="sr-Cyrl-RS" sz="2400" u="sng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sr-Latn-RS" sz="24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F88CAE-2FE1-4CA3-A847-61495FCE3C74}"/>
              </a:ext>
            </a:extLst>
          </p:cNvPr>
          <p:cNvSpPr txBox="1"/>
          <p:nvPr/>
        </p:nvSpPr>
        <p:spPr>
          <a:xfrm>
            <a:off x="539552" y="908720"/>
            <a:ext cx="7200800" cy="4202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endParaRPr lang="sr-Cyrl-R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</a:pPr>
            <a:endParaRPr lang="sr-Cyrl-R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пример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indent="457200" algn="just">
              <a:lnSpc>
                <a:spcPct val="150000"/>
              </a:lnSpc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пореди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препарат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модификованим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ослобађањем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диклофенака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дози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150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мг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једном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дневно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односу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примену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диклофенака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таблетама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тренутно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ослобађање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пута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дневно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Cyrl-R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</a:pPr>
            <a:endParaRPr lang="sr-Cyrl-RS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</a:pPr>
            <a:endParaRPr lang="sr-Cyrl-R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143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561"/>
    </mc:Choice>
    <mc:Fallback xmlns="">
      <p:transition spd="slow" advTm="23561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3C279A-4A77-4506-A976-BD965304D1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417531"/>
            <a:ext cx="7992888" cy="5593832"/>
          </a:xfr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Орални </a:t>
            </a:r>
            <a:r>
              <a:rPr lang="sr-Cyrl-RS" sz="2400" b="1" i="1" dirty="0">
                <a:solidFill>
                  <a:schemeClr val="tx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раствори</a:t>
            </a:r>
            <a:endParaRPr lang="sr-Latn-RS" sz="2400" u="sng" dirty="0"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endParaRPr lang="sr-Cyrl-R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F88CAE-2FE1-4CA3-A847-61495FCE3C74}"/>
              </a:ext>
            </a:extLst>
          </p:cNvPr>
          <p:cNvSpPr txBox="1"/>
          <p:nvPr/>
        </p:nvSpPr>
        <p:spPr>
          <a:xfrm>
            <a:off x="539552" y="908720"/>
            <a:ext cx="7200800" cy="35001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endParaRPr lang="sr-Cyrl-R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</a:pPr>
            <a:endParaRPr lang="sr-Cyrl-R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  <a:spcAft>
                <a:spcPts val="1000"/>
              </a:spcAft>
            </a:pP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Када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формулација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оралног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раствора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спроводи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у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циљу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постизања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еквивалентности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са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регистрованим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чврстим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оралним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обликом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онда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је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неопхoдно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спроводити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студије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биоеквиваленције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 </a:t>
            </a:r>
          </a:p>
          <a:p>
            <a:pPr indent="457200" algn="just">
              <a:lnSpc>
                <a:spcPct val="150000"/>
              </a:lnSpc>
            </a:pPr>
            <a:endParaRPr lang="sr-Cyrl-RS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</a:pPr>
            <a:endParaRPr lang="sr-Cyrl-R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51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432"/>
    </mc:Choice>
    <mc:Fallback xmlns="">
      <p:transition spd="slow" advTm="39432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3C279A-4A77-4506-A976-BD965304D1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417531"/>
            <a:ext cx="7992888" cy="5593832"/>
          </a:xfr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sr-Cyrl-RS" sz="2400" b="1" i="1" dirty="0">
                <a:solidFill>
                  <a:schemeClr val="tx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Препарати са локалним деловањем</a:t>
            </a:r>
            <a:endParaRPr lang="sr-Latn-RS" sz="2400" u="sng" dirty="0"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endParaRPr lang="sr-Cyrl-R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F88CAE-2FE1-4CA3-A847-61495FCE3C74}"/>
              </a:ext>
            </a:extLst>
          </p:cNvPr>
          <p:cNvSpPr txBox="1"/>
          <p:nvPr/>
        </p:nvSpPr>
        <p:spPr>
          <a:xfrm>
            <a:off x="539552" y="908720"/>
            <a:ext cx="7200800" cy="51262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endParaRPr lang="sr-Cyrl-R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</a:pPr>
            <a:endParaRPr lang="sr-Cyrl-RS" sz="2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Бројни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препарати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клиничкој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пракси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испољавају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локално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дејство</a:t>
            </a: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: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оралне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назалне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офталмолошке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ректалне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вагиналне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дермалне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формулације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 </a:t>
            </a:r>
            <a:endParaRPr lang="sr-Cyrl-R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</a:pPr>
            <a:endParaRPr lang="sr-Cyrl-R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Доказивање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биоеквиваленције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наведених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препарата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пракси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спроводи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фармакодинамским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испитивањима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или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упоредним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клиничким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студијама</a:t>
            </a: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</a:t>
            </a:r>
          </a:p>
          <a:p>
            <a:pPr indent="457200" algn="just">
              <a:lnSpc>
                <a:spcPct val="150000"/>
              </a:lnSpc>
            </a:pPr>
            <a:endParaRPr lang="sr-Cyrl-RS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</a:pPr>
            <a:endParaRPr lang="sr-Cyrl-R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1066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994"/>
    </mc:Choice>
    <mc:Fallback xmlns="">
      <p:transition spd="slow" advTm="71994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375" y="1777873"/>
            <a:ext cx="7245946" cy="4873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3200" b="1" i="1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Ф</a:t>
            </a:r>
            <a:r>
              <a:rPr lang="en-US" sz="3200" b="1" i="1" dirty="0" err="1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ормулације</a:t>
            </a:r>
            <a:r>
              <a:rPr lang="en-US" sz="3200" b="1" i="1" dirty="0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Cyrl-RS" sz="3200" b="1" i="1" dirty="0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које не захтевају студије биоеквиваленције</a:t>
            </a:r>
            <a:endParaRPr lang="sr-Cyrl-RS" dirty="0">
              <a:solidFill>
                <a:schemeClr val="accent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8" name="~PP1947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2C1DF4F-EC48-4F84-83BF-5DE9030518DB}"/>
              </a:ext>
            </a:extLst>
          </p:cNvPr>
          <p:cNvSpPr txBox="1"/>
          <p:nvPr/>
        </p:nvSpPr>
        <p:spPr>
          <a:xfrm>
            <a:off x="4643981" y="2545447"/>
            <a:ext cx="14914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r-Cyrl-R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992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sr-Cyrl-RS" sz="2200" dirty="0">
                <a:latin typeface="Cambria" pitchFamily="18" charset="0"/>
                <a:cs typeface="Arial" pitchFamily="34" charset="0"/>
              </a:rPr>
              <a:t>Садржа</a:t>
            </a:r>
            <a:r>
              <a:rPr lang="sr-Cyrl-RS" sz="2200" dirty="0">
                <a:latin typeface="Cambria" pitchFamily="18" charset="0"/>
              </a:rPr>
              <a:t>ј</a:t>
            </a:r>
          </a:p>
          <a:p>
            <a:pPr>
              <a:buNone/>
            </a:pPr>
            <a:endParaRPr lang="sr-Cyrl-RS" dirty="0">
              <a:latin typeface="Cambria" pitchFamily="18" charset="0"/>
            </a:endParaRPr>
          </a:p>
          <a:p>
            <a:r>
              <a:rPr lang="sr-Cyrl-RS" sz="2400" dirty="0">
                <a:latin typeface="Cambria" pitchFamily="18" charset="0"/>
                <a:cs typeface="Arial" pitchFamily="34" charset="0"/>
              </a:rPr>
              <a:t>Биоеквиваленција</a:t>
            </a:r>
          </a:p>
          <a:p>
            <a:r>
              <a:rPr lang="sr-Cyrl-RS" sz="2400" dirty="0">
                <a:latin typeface="Cambria" pitchFamily="18" charset="0"/>
                <a:cs typeface="Arial" pitchFamily="34" charset="0"/>
              </a:rPr>
              <a:t>Значај и методе одређивања биоеквиваленције</a:t>
            </a:r>
          </a:p>
        </p:txBody>
      </p:sp>
      <p:pic>
        <p:nvPicPr>
          <p:cNvPr id="6" name="~PP1307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96"/>
    </mc:Choice>
    <mc:Fallback xmlns="">
      <p:transition spd="slow" advTm="1509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9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1" objId="6"/>
        <p14:stopEvt time="1117" objId="6"/>
      </p14:showEvtLst>
    </p:ext>
  </p:extLs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3C279A-4A77-4506-A976-BD965304D1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417531"/>
            <a:ext cx="7992888" cy="5593832"/>
          </a:xfr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endParaRPr lang="sr-Cyrl-R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F88CAE-2FE1-4CA3-A847-61495FCE3C74}"/>
              </a:ext>
            </a:extLst>
          </p:cNvPr>
          <p:cNvSpPr txBox="1"/>
          <p:nvPr/>
        </p:nvSpPr>
        <p:spPr>
          <a:xfrm>
            <a:off x="683568" y="548680"/>
            <a:ext cx="7200800" cy="50353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1)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када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формулишу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орални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раствори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који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садрже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исту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активну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супстанцу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 у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истој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концентрацији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као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и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регистровани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орални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раствор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 а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садрже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помоћне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материје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које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могу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да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ометају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апсорпцију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</a:t>
            </a:r>
            <a:endParaRPr lang="sr-Cyrl-R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</a:pPr>
            <a:endParaRPr lang="sr-Cyrl-R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Супстанце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које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могу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да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утичу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апсопрцију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су</a:t>
            </a: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: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endParaRPr lang="sr-Cyrl-R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додатак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сорбитола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(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смањење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апсорпције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) и</a:t>
            </a:r>
            <a:endParaRPr lang="sr-Cyrl-R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витамина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А (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повећање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апсорпције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) </a:t>
            </a:r>
            <a:endParaRPr lang="sr-Cyrl-R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sr-Cyrl-R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уколико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оне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нађу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у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формулацији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неопходно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је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спровести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i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in vivo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студије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биоеквиваленције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 </a:t>
            </a:r>
            <a:endParaRPr lang="sr-Cyrl-R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</a:pP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68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465"/>
    </mc:Choice>
    <mc:Fallback xmlns="">
      <p:transition spd="slow" advTm="39465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3C279A-4A77-4506-A976-BD965304D1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417531"/>
            <a:ext cx="7992888" cy="5593832"/>
          </a:xfr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endParaRPr lang="sr-Cyrl-R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F88CAE-2FE1-4CA3-A847-61495FCE3C74}"/>
              </a:ext>
            </a:extLst>
          </p:cNvPr>
          <p:cNvSpPr txBox="1"/>
          <p:nvPr/>
        </p:nvSpPr>
        <p:spPr>
          <a:xfrm>
            <a:off x="683568" y="548680"/>
            <a:ext cx="7200800" cy="37888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sr-Cyrl-R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2) Када се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формулише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интравенски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раствор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који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садржи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исту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концентрацију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активне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супстанце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као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већ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регистровани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раствор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 </a:t>
            </a:r>
            <a:endParaRPr lang="sr-Cyrl-R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</a:pPr>
            <a:endParaRPr lang="sr-Cyrl-R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3)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Код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раствора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за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интрамускуларну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и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субкутану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примену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уколико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користи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исти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растварач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(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вода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или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уље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),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активна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сусптанца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у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истој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концентрацији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и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исти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или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слични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ексципијенси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као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код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референтног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раствора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</a:t>
            </a:r>
          </a:p>
          <a:p>
            <a:pPr indent="457200" algn="just">
              <a:lnSpc>
                <a:spcPct val="150000"/>
              </a:lnSpc>
            </a:pPr>
            <a:endParaRPr lang="sr-Cyrl-RS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</a:pP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126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6231"/>
    </mc:Choice>
    <mc:Fallback xmlns="">
      <p:transition spd="slow" advTm="86231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375" y="1777873"/>
            <a:ext cx="7245946" cy="4873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3000" b="1" i="1" dirty="0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Методе за </a:t>
            </a:r>
            <a:r>
              <a:rPr lang="sr-Cyrl-RS" sz="3000" b="1" i="1" dirty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</a:t>
            </a:r>
            <a:r>
              <a:rPr lang="en-US" sz="3000" b="1" i="1" dirty="0" err="1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дређивање</a:t>
            </a:r>
            <a:r>
              <a:rPr lang="en-US" sz="3000" b="1" i="1" dirty="0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3000" b="1" i="1" dirty="0" err="1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биолошке</a:t>
            </a:r>
            <a:r>
              <a:rPr lang="en-US" sz="3000" b="1" i="1" dirty="0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3000" b="1" i="1" dirty="0" err="1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расположивости</a:t>
            </a:r>
            <a:r>
              <a:rPr lang="en-US" sz="3000" b="1" i="1" dirty="0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и </a:t>
            </a:r>
            <a:r>
              <a:rPr lang="en-US" sz="3000" b="1" i="1" dirty="0" err="1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биоекивавелције</a:t>
            </a:r>
            <a:endParaRPr lang="en-US" dirty="0"/>
          </a:p>
        </p:txBody>
      </p:sp>
      <p:pic>
        <p:nvPicPr>
          <p:cNvPr id="8" name="~PP1947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2C1DF4F-EC48-4F84-83BF-5DE9030518DB}"/>
              </a:ext>
            </a:extLst>
          </p:cNvPr>
          <p:cNvSpPr txBox="1"/>
          <p:nvPr/>
        </p:nvSpPr>
        <p:spPr>
          <a:xfrm>
            <a:off x="4643981" y="2545447"/>
            <a:ext cx="14914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r-Cyrl-R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442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110"/>
    </mc:Choice>
    <mc:Fallback xmlns="">
      <p:transition spd="slow" advTm="1711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25" objId="8"/>
        <p14:stopEvt time="646" objId="8"/>
      </p14:showEvtLst>
    </p:ext>
  </p:extLs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~PP1947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2C1DF4F-EC48-4F84-83BF-5DE9030518DB}"/>
              </a:ext>
            </a:extLst>
          </p:cNvPr>
          <p:cNvSpPr txBox="1"/>
          <p:nvPr/>
        </p:nvSpPr>
        <p:spPr>
          <a:xfrm>
            <a:off x="4643981" y="2545447"/>
            <a:ext cx="14914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r-Cyrl-RS" dirty="0"/>
          </a:p>
          <a:p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CF2DEF7-A422-4A21-9146-1389AD9515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584" y="1988840"/>
            <a:ext cx="6347714" cy="3880773"/>
          </a:xfrm>
        </p:spPr>
        <p:txBody>
          <a:bodyPr/>
          <a:lstStyle/>
          <a:p>
            <a:r>
              <a:rPr lang="sr-Cyrl-RS" sz="3300" dirty="0">
                <a:latin typeface="Cambria" panose="02040503050406030204" pitchFamily="18" charset="0"/>
                <a:ea typeface="Cambria" panose="02040503050406030204" pitchFamily="18" charset="0"/>
              </a:rPr>
              <a:t>ФАРМАКОКИНЕТСКИ МОДЕЛ</a:t>
            </a:r>
          </a:p>
          <a:p>
            <a:endParaRPr lang="sr-Cyrl-RS" sz="33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sr-Cyrl-RS" sz="33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sr-Cyrl-RS" sz="3300" dirty="0">
                <a:latin typeface="Cambria" panose="02040503050406030204" pitchFamily="18" charset="0"/>
                <a:ea typeface="Cambria" panose="02040503050406030204" pitchFamily="18" charset="0"/>
              </a:rPr>
              <a:t>ФАРМАКОДИНАМСКИ МОДЕЛ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526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523"/>
    </mc:Choice>
    <mc:Fallback xmlns="">
      <p:transition spd="slow" advTm="1252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54" objId="8"/>
        <p14:stopEvt time="661" objId="8"/>
      </p14:showEvtLst>
    </p:ext>
  </p:extLs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1" y="709947"/>
            <a:ext cx="7704857" cy="5438105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sr-Cyrl-RS" sz="2600" i="1" dirty="0">
                <a:solidFill>
                  <a:srgbClr val="00B05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Фармакокинетски модел</a:t>
            </a:r>
            <a:endParaRPr lang="sr-Cyrl-RS" sz="26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62865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US" sz="1900" dirty="0" err="1">
                <a:solidFill>
                  <a:srgbClr val="00B05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мерење</a:t>
            </a:r>
            <a:r>
              <a:rPr lang="en-US" sz="1900" dirty="0">
                <a:solidFill>
                  <a:srgbClr val="00B05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rgbClr val="00B05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концентрације</a:t>
            </a:r>
            <a:r>
              <a:rPr lang="en-US" sz="1900" dirty="0">
                <a:solidFill>
                  <a:srgbClr val="00B05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rgbClr val="00B05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лека</a:t>
            </a:r>
            <a:r>
              <a:rPr lang="en-US" sz="1900" dirty="0">
                <a:solidFill>
                  <a:srgbClr val="00B05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у </a:t>
            </a:r>
            <a:r>
              <a:rPr lang="sr-Cyrl-RS" sz="1900" dirty="0">
                <a:solidFill>
                  <a:srgbClr val="00B05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крви</a:t>
            </a:r>
            <a:r>
              <a:rPr lang="sr-Cyrl-RS" sz="19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- </a:t>
            </a:r>
            <a:r>
              <a:rPr lang="en-US" sz="19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</a:t>
            </a:r>
            <a:r>
              <a:rPr lang="en-US" sz="1900" baseline="-250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ma</a:t>
            </a:r>
            <a:r>
              <a:rPr lang="sr-Cyrl-RS" sz="1900" baseline="-250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х</a:t>
            </a:r>
            <a:r>
              <a:rPr lang="en-US" sz="19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sr-Cyrl-RS" sz="19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n-US" sz="19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t</a:t>
            </a:r>
            <a:r>
              <a:rPr lang="en-US" sz="1900" baseline="-250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max</a:t>
            </a:r>
            <a:r>
              <a:rPr lang="sr-Cyrl-RS" sz="1900" baseline="-250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n-US" sz="19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AUC </a:t>
            </a:r>
            <a:endParaRPr lang="sr-Cyrl-RS" sz="19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sr-Cyrl-RS" sz="19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	</a:t>
            </a:r>
            <a:r>
              <a:rPr lang="sr-Cyrl-RS" sz="19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н</a:t>
            </a:r>
            <a:r>
              <a:rPr lang="en-US" sz="19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 </a:t>
            </a:r>
            <a:r>
              <a:rPr lang="en-US" sz="19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основу</a:t>
            </a:r>
            <a:r>
              <a:rPr lang="en-US" sz="19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</a:t>
            </a:r>
            <a:r>
              <a:rPr lang="en-US" sz="1900" baseline="-250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max</a:t>
            </a:r>
            <a:r>
              <a:rPr lang="en-US" sz="19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и </a:t>
            </a:r>
            <a:r>
              <a:rPr lang="en-US" sz="19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t</a:t>
            </a:r>
            <a:r>
              <a:rPr lang="en-US" sz="1900" baseline="-250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max</a:t>
            </a:r>
            <a:r>
              <a:rPr lang="en-US" sz="1900" baseline="-250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процењује</a:t>
            </a:r>
            <a:r>
              <a:rPr lang="en-US" sz="19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en-US" sz="19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брзина</a:t>
            </a:r>
            <a:r>
              <a:rPr lang="en-US" sz="19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n-US" sz="19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док</a:t>
            </a:r>
            <a:r>
              <a:rPr lang="en-US" sz="19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en-US" sz="19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</a:t>
            </a:r>
            <a:r>
              <a:rPr lang="en-US" sz="19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основу</a:t>
            </a:r>
            <a:r>
              <a:rPr lang="en-US" sz="19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AUC </a:t>
            </a:r>
            <a:r>
              <a:rPr lang="en-US" sz="19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прати</a:t>
            </a:r>
            <a:r>
              <a:rPr lang="en-US" sz="19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обим</a:t>
            </a:r>
            <a:r>
              <a:rPr lang="en-US" sz="19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апсорпције</a:t>
            </a:r>
            <a:r>
              <a:rPr lang="en-US" sz="19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 </a:t>
            </a:r>
            <a:endParaRPr lang="sr-Cyrl-RS" sz="19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62865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US" sz="1900" dirty="0" err="1">
                <a:solidFill>
                  <a:srgbClr val="00B05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мерење</a:t>
            </a:r>
            <a:r>
              <a:rPr lang="en-US" sz="1900" dirty="0">
                <a:solidFill>
                  <a:srgbClr val="00B05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rgbClr val="00B05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ексрекције</a:t>
            </a:r>
            <a:r>
              <a:rPr lang="en-US" sz="1900" dirty="0">
                <a:solidFill>
                  <a:srgbClr val="00B05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rgbClr val="00B05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лека</a:t>
            </a:r>
            <a:r>
              <a:rPr lang="en-US" sz="1900" dirty="0">
                <a:solidFill>
                  <a:srgbClr val="00B05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у </a:t>
            </a:r>
            <a:r>
              <a:rPr lang="en-US" sz="1900" dirty="0" err="1">
                <a:solidFill>
                  <a:srgbClr val="00B05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урину</a:t>
            </a:r>
            <a:r>
              <a:rPr lang="sr-Cyrl-RS" sz="19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- претпоставка </a:t>
            </a:r>
            <a:r>
              <a:rPr lang="en-US" sz="19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да</a:t>
            </a:r>
            <a:r>
              <a:rPr lang="en-US" sz="19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је</a:t>
            </a:r>
            <a:r>
              <a:rPr lang="en-US" sz="19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брзина</a:t>
            </a:r>
            <a:r>
              <a:rPr lang="en-US" sz="19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урицинарне</a:t>
            </a:r>
            <a:r>
              <a:rPr lang="en-US" sz="19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екскреције</a:t>
            </a:r>
            <a:r>
              <a:rPr lang="sr-Cyrl-RS" sz="19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директно</a:t>
            </a:r>
            <a:r>
              <a:rPr lang="en-US" sz="19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пропорционална</a:t>
            </a:r>
            <a:r>
              <a:rPr lang="en-US" sz="19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концентрацији</a:t>
            </a:r>
            <a:r>
              <a:rPr lang="en-US" sz="19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лека</a:t>
            </a:r>
            <a:r>
              <a:rPr lang="en-US" sz="19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у </a:t>
            </a:r>
            <a:r>
              <a:rPr lang="en-US" sz="19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крви</a:t>
            </a:r>
            <a:r>
              <a:rPr lang="en-US" sz="19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</a:t>
            </a:r>
            <a:endParaRPr lang="sr-Cyrl-RS" sz="19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sr-Cyrl-RS" sz="19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</a:t>
            </a:r>
            <a:r>
              <a:rPr lang="en-US" sz="19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израчунава</a:t>
            </a:r>
            <a:r>
              <a:rPr lang="en-US" sz="19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</a:t>
            </a:r>
            <a:r>
              <a:rPr lang="en-US" sz="19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однос</a:t>
            </a:r>
            <a:r>
              <a:rPr lang="en-US" sz="19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укупне</a:t>
            </a:r>
            <a:r>
              <a:rPr lang="en-US" sz="19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количине</a:t>
            </a:r>
            <a:r>
              <a:rPr lang="en-US" sz="19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непромењеног</a:t>
            </a:r>
            <a:r>
              <a:rPr lang="en-US" sz="19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лека</a:t>
            </a:r>
            <a:r>
              <a:rPr lang="en-US" sz="19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sr-Cyrl-RS" sz="19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</a:t>
            </a:r>
            <a:r>
              <a:rPr lang="en-US" sz="19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детектованог</a:t>
            </a:r>
            <a:r>
              <a:rPr lang="en-US" sz="19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у </a:t>
            </a:r>
            <a:r>
              <a:rPr lang="en-US" sz="19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урину</a:t>
            </a:r>
            <a:r>
              <a:rPr lang="en-US" sz="19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након</a:t>
            </a:r>
            <a:r>
              <a:rPr lang="en-US" sz="19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администрације</a:t>
            </a:r>
            <a:r>
              <a:rPr lang="en-US" sz="19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две</a:t>
            </a:r>
            <a:r>
              <a:rPr lang="en-US" sz="19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формулације</a:t>
            </a:r>
            <a:r>
              <a:rPr lang="en-US" sz="19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лека</a:t>
            </a:r>
            <a:r>
              <a:rPr lang="en-US" sz="19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</a:t>
            </a:r>
          </a:p>
          <a:p>
            <a:endParaRPr lang="sr-Cyrl-RS" sz="2400" dirty="0">
              <a:latin typeface="Cambria" pitchFamily="18" charset="0"/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8" name="~PP1947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092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653"/>
    </mc:Choice>
    <mc:Fallback xmlns="">
      <p:transition spd="slow" advTm="7465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18" objId="8"/>
        <p14:stopEvt time="636" objId="8"/>
      </p14:showEvtLst>
    </p:ext>
  </p:extLs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1" y="709947"/>
            <a:ext cx="6984777" cy="5438105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sr-Cyrl-RS" sz="2600" i="1" dirty="0">
                <a:solidFill>
                  <a:srgbClr val="00B05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Фармакодинамски модел</a:t>
            </a:r>
            <a:endParaRPr lang="sr-Cyrl-RS" sz="26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праћење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и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поређење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терапијског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ефекта</a:t>
            </a:r>
            <a:r>
              <a:rPr lang="sr-Cyrl-R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две формулације </a:t>
            </a: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endParaRPr lang="sr-Cyrl-R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прати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утицај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две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формулације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лека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измену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одређене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функције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у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организму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у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функцији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времена</a:t>
            </a: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: </a:t>
            </a: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а)</a:t>
            </a:r>
            <a:r>
              <a:rPr lang="sr-Cyrl-R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акутни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фармаколошки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одговор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и </a:t>
            </a:r>
            <a:endParaRPr lang="sr-Cyrl-R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б)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терапијски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одговор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 </a:t>
            </a:r>
            <a:endParaRPr lang="sr-Cyrl-R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sr-Cyrl-RS" sz="2400" dirty="0">
              <a:latin typeface="Cambria" pitchFamily="18" charset="0"/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8" name="~PP1947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106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976"/>
    </mc:Choice>
    <mc:Fallback xmlns="">
      <p:transition spd="slow" advTm="2297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27" objId="8"/>
        <p14:stopEvt time="666" objId="8"/>
      </p14:showEvtLst>
    </p:ext>
  </p:extLs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1" y="709947"/>
            <a:ext cx="6984777" cy="5438105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sr-Cyrl-RS" sz="2600" i="1" dirty="0">
                <a:solidFill>
                  <a:srgbClr val="00B05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Када се користи фармакодинамски модел</a:t>
            </a:r>
            <a:r>
              <a:rPr lang="en-US" sz="2600" i="1" dirty="0">
                <a:solidFill>
                  <a:srgbClr val="00B05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?</a:t>
            </a:r>
            <a:endParaRPr lang="sr-Cyrl-RS" sz="26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уколико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није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доступна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довољно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сензитивна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прецизна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и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репродуцибилна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аналитичка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техника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за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мерење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фармакокинетских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параметара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 </a:t>
            </a: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sr-Cyrl-R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раћење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акутног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фармаколошког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одговора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подразумева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утицај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примене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лека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срчану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фреквецу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крвни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притисак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ширење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зеница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итд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  </a:t>
            </a:r>
          </a:p>
          <a:p>
            <a:endParaRPr lang="sr-Cyrl-RS" sz="2400" dirty="0">
              <a:latin typeface="Cambria" pitchFamily="18" charset="0"/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8" name="~PP1947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28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1527"/>
    </mc:Choice>
    <mc:Fallback xmlns="">
      <p:transition spd="slow" advTm="21152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23" objId="8"/>
        <p14:stopEvt time="673" objId="8"/>
      </p14:showEvtLst>
    </p:ext>
  </p:extLs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1" y="709947"/>
            <a:ext cx="6984777" cy="5438105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sr-Cyrl-RS" sz="2600" i="1" dirty="0">
                <a:solidFill>
                  <a:srgbClr val="00B05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Студије биоеквиваленције</a:t>
            </a:r>
            <a:endParaRPr lang="sr-Cyrl-RS" sz="26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  <a:spcAft>
                <a:spcPts val="1000"/>
              </a:spcAft>
            </a:pP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омпаративне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студије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биолошке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расположивости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(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енгл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 Comparative bioavailability studies) –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мерење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концентрације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лека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или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метаболита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у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биолошком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узорку</a:t>
            </a:r>
            <a:endParaRPr lang="en-U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  <a:spcAft>
                <a:spcPts val="1000"/>
              </a:spcAft>
            </a:pP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2.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Компаративне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клиничке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студије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(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енгл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 </a:t>
            </a:r>
            <a:r>
              <a:rPr lang="en-US" sz="1800" i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Comparative clinical trials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)-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праћење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клиничког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исхода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третмана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леком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и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ретко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користи</a:t>
            </a:r>
            <a:endParaRPr lang="en-U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  <a:spcAft>
                <a:spcPts val="1000"/>
              </a:spcAft>
            </a:pP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3.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Компаративне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фармакодинамске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студије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(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енгл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 </a:t>
            </a:r>
            <a:r>
              <a:rPr lang="en-US" sz="1800" i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Comparative pharmacodynamic studies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)-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мерење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фармаколошког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одговора</a:t>
            </a:r>
            <a:endParaRPr lang="en-U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  <a:spcAft>
                <a:spcPts val="1000"/>
              </a:spcAft>
            </a:pP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4. </a:t>
            </a:r>
            <a:r>
              <a:rPr lang="en-US" sz="1800" i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In vitro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тестови</a:t>
            </a:r>
            <a:endParaRPr lang="en-U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sr-Cyrl-RS" sz="2400" dirty="0">
              <a:latin typeface="Cambria" pitchFamily="18" charset="0"/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8" name="~PP1947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80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127"/>
    </mc:Choice>
    <mc:Fallback xmlns="">
      <p:transition spd="slow" advTm="3912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19" objId="8"/>
        <p14:stopEvt time="630" objId="8"/>
      </p14:showEvtLst>
    </p:ext>
  </p:extLs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1" y="709947"/>
            <a:ext cx="6984777" cy="5438105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sr-Cyrl-RS" sz="2600" i="1" dirty="0">
                <a:solidFill>
                  <a:srgbClr val="00B05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Студије биоеквиваленције</a:t>
            </a:r>
            <a:endParaRPr lang="sr-Cyrl-RS" sz="26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  <a:spcAft>
                <a:spcPts val="1000"/>
              </a:spcAft>
            </a:pP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Најчешће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одређивање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биоеквиваленције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заснива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одређивању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концентрације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лека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у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биолошком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узорку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након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примене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два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фармацеутска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облика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 </a:t>
            </a:r>
            <a:endParaRPr lang="sr-Cyrl-RS" sz="2000" dirty="0"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  <a:spcAft>
                <a:spcPts val="1000"/>
              </a:spcAft>
            </a:pP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Сматра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да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је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у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већини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студија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биоеквиваленције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довољна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примена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једне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дозе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лека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 </a:t>
            </a:r>
            <a:endParaRPr lang="sr-Cyrl-RS" sz="2000" dirty="0"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  <a:spcAft>
                <a:spcPts val="1000"/>
              </a:spcAft>
            </a:pP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Међутим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потребно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је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испитати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биоеквиваленцију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и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након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примене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више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доза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: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код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препарата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са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продуженим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ослобађањем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или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уколико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два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препарата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разлику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брзини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 а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не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обиму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апсорпције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 </a:t>
            </a:r>
            <a:endParaRPr lang="sr-Cyrl-RS" sz="2000" dirty="0"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  <a:spcAft>
                <a:spcPts val="1000"/>
              </a:spcAft>
            </a:pP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Углавном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студије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спроводе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јела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али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додатна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сигурност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приликом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доказивања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биоеквиваленције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два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препарата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постиже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мерењем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фармакокинетских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параметара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и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и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након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јела</a:t>
            </a:r>
            <a:r>
              <a:rPr lang="en-US" sz="20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 </a:t>
            </a:r>
            <a:endParaRPr lang="sr-Cyrl-RS" sz="2000" dirty="0">
              <a:solidFill>
                <a:schemeClr val="tx1"/>
              </a:solidFill>
              <a:latin typeface="Cambria" pitchFamily="18" charset="0"/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8" name="~PP1947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187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165"/>
    </mc:Choice>
    <mc:Fallback xmlns="">
      <p:transition spd="slow" advTm="5216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30" objId="8"/>
        <p14:stopEvt time="640" objId="8"/>
      </p14:showEvtLst>
    </p:ext>
  </p:extLs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1" y="709947"/>
            <a:ext cx="7344817" cy="5438105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sr-Cyrl-RS" sz="3100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</a:t>
            </a:r>
            <a:r>
              <a:rPr lang="sr-Cyrl-RS" sz="3100" dirty="0">
                <a:solidFill>
                  <a:srgbClr val="00B05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крштени дизајн</a:t>
            </a:r>
          </a:p>
          <a:p>
            <a:pPr>
              <a:buNone/>
            </a:pPr>
            <a:endParaRPr lang="sr-Cyrl-RS" sz="31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Најчешће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су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студије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биоеквиваленције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овог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типа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endParaRPr lang="sr-Cyrl-RS" sz="1900" dirty="0"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1900" dirty="0"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sr-Cyrl-RS" sz="19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дређена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популација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испитаника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користи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оба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лека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испитивани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(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А) и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референтни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(Б).</a:t>
            </a:r>
            <a:endParaRPr lang="sr-Cyrl-RS" sz="1900" dirty="0"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1900" dirty="0"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sr-Cyrl-RS" sz="19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Најпре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једна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група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испитаника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прво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користи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А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па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Б,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док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друга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група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најпре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користи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Б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па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А.</a:t>
            </a:r>
            <a:endParaRPr lang="sr-Cyrl-RS" sz="1900" dirty="0"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1900" dirty="0"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Између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коришћења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два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препарата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неопходно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је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да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прође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тзв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 </a:t>
            </a:r>
            <a:r>
              <a:rPr lang="en-US" sz="1900" i="1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washout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период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који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износи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5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времена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полуелиминације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како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би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елиминисао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претходни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из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организма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</a:t>
            </a:r>
            <a:endParaRPr lang="sr-Cyrl-RS" sz="1900" dirty="0"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19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Предност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овог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дизајна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огледа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у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занемаривању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интериндивидуалних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варијација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у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клиренсу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лека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јер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обе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формулације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испитују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истим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испитаницима</a:t>
            </a:r>
            <a:r>
              <a:rPr lang="en-US" sz="19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None/>
            </a:pPr>
            <a:endParaRPr lang="sr-Cyrl-R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sr-Cyrl-R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sr-Cyrl-R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sr-Cyrl-R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8" name="~PP1947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840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613"/>
    </mc:Choice>
    <mc:Fallback xmlns="">
      <p:transition spd="slow" advTm="6861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14" objId="8"/>
        <p14:stopEvt time="621" objId="8"/>
      </p14:showEvtLst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374" y="1777873"/>
            <a:ext cx="7750001" cy="4873752"/>
          </a:xfrm>
        </p:spPr>
        <p:txBody>
          <a:bodyPr>
            <a:normAutofit/>
          </a:bodyPr>
          <a:lstStyle/>
          <a:p>
            <a:r>
              <a:rPr lang="sr-Cyrl-RS" sz="22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Cyrl-RS" sz="22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дсуство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разлика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у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брзини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и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обиму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допремања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лековите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супстанце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до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места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деловања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када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два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препарата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примене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у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истој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моларној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дози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 </a:t>
            </a:r>
            <a:endParaRPr lang="sr-Cyrl-RS" sz="2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2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sr-Cyrl-RS" sz="2200" b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Лекови са системским ефектом-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исти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обим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и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брзину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апсорпције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када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примене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у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истој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моларној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дози</a:t>
            </a:r>
            <a:r>
              <a:rPr lang="sr-Cyrl-R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- лекови који испоља</a:t>
            </a:r>
            <a:r>
              <a:rPr lang="sr-Cyrl-RS" sz="22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вају системски ефекат</a:t>
            </a:r>
            <a:endParaRPr lang="sr-Cyrl-RS" sz="2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sr-Cyrl-RS" sz="22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Лекови са локалним ефектом</a:t>
            </a:r>
            <a:r>
              <a:rPr lang="sr-Cyrl-R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- исти обим и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брзин</a:t>
            </a:r>
            <a:r>
              <a:rPr lang="sr-Cyrl-R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расположивости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лека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месту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деловања</a:t>
            </a:r>
            <a:endParaRPr lang="sr-Cyrl-RS" sz="2200" dirty="0"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algn="ctr"/>
            <a:endParaRPr lang="sr-Cyrl-RS" dirty="0">
              <a:latin typeface="Cambria" pitchFamily="18" charset="0"/>
            </a:endParaRPr>
          </a:p>
          <a:p>
            <a:pPr>
              <a:buNone/>
            </a:pPr>
            <a:endParaRPr lang="sr-Cyrl-RS" dirty="0"/>
          </a:p>
          <a:p>
            <a:pPr>
              <a:buNone/>
            </a:pPr>
            <a:endParaRPr lang="en-US" dirty="0"/>
          </a:p>
        </p:txBody>
      </p:sp>
      <p:pic>
        <p:nvPicPr>
          <p:cNvPr id="8" name="~PP1947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2C1DF4F-EC48-4F84-83BF-5DE9030518DB}"/>
              </a:ext>
            </a:extLst>
          </p:cNvPr>
          <p:cNvSpPr txBox="1"/>
          <p:nvPr/>
        </p:nvSpPr>
        <p:spPr>
          <a:xfrm>
            <a:off x="4643981" y="2545447"/>
            <a:ext cx="14914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r-Cyrl-RS" dirty="0"/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900496C-278C-4C41-A428-99A1C1021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300" dirty="0">
                <a:latin typeface="Cambria" panose="02040503050406030204" pitchFamily="18" charset="0"/>
                <a:ea typeface="Cambria" panose="02040503050406030204" pitchFamily="18" charset="0"/>
              </a:rPr>
              <a:t>Биоеквиваленција</a:t>
            </a:r>
            <a:endParaRPr lang="en-US" sz="33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099"/>
    </mc:Choice>
    <mc:Fallback xmlns="">
      <p:transition spd="slow" advTm="4809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1" objId="8"/>
        <p14:stopEvt time="607" objId="8"/>
      </p14:showEvtLst>
    </p:ext>
  </p:extLs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1" y="709947"/>
            <a:ext cx="6840761" cy="543810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sr-Cyrl-RS" sz="3100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Паралелни</a:t>
            </a:r>
            <a:r>
              <a:rPr lang="sr-Cyrl-RS" sz="3100" dirty="0">
                <a:solidFill>
                  <a:srgbClr val="00B05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дизајн</a:t>
            </a:r>
          </a:p>
          <a:p>
            <a:pPr>
              <a:buNone/>
            </a:pPr>
            <a:endParaRPr lang="sr-Cyrl-RS" sz="31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sr-Cyrl-RS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одел</a:t>
            </a:r>
            <a:r>
              <a:rPr lang="sr-Cyrl-R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испитаника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у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две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групе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: </a:t>
            </a:r>
            <a:endParaRPr lang="sr-Cyrl-RS" sz="1800" dirty="0"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једна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група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користи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испитивани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препарат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 а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друга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референтнисамо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један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 </a:t>
            </a:r>
            <a:endParaRPr lang="sr-Cyrl-RS" sz="1800" dirty="0"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овај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начин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сваки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испитаник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користи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само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један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 </a:t>
            </a:r>
            <a:endParaRPr lang="sr-Cyrl-RS" sz="1800" dirty="0"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Овом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дизајну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прибегава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код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лекова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са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дугим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полуживотом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 </a:t>
            </a:r>
            <a:endParaRPr lang="sr-Cyrl-RS" sz="1800" dirty="0"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Недостатак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паралелног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дизајна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студије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подразумева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постојање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интериндивудалне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варијабилности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па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је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из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тог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разлога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потребно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укључити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већи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број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испитаника</a:t>
            </a:r>
            <a:r>
              <a:rPr lang="en-US" sz="180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buNone/>
            </a:pPr>
            <a:endParaRPr lang="sr-Cyrl-R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sr-Cyrl-R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sr-Cyrl-R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sr-Cyrl-R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8" name="~PP1947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463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323"/>
    </mc:Choice>
    <mc:Fallback xmlns="">
      <p:transition spd="slow" advTm="5232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12" objId="8"/>
        <p14:stopEvt time="619" objId="8"/>
      </p14:showEvtLst>
    </p:ext>
  </p:extLs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1" y="709947"/>
            <a:ext cx="6840761" cy="543810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i="1" dirty="0">
                <a:solidFill>
                  <a:schemeClr val="accent2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In-vitro</a:t>
            </a:r>
            <a:r>
              <a:rPr lang="sr-Cyrl-RS" sz="2800" i="1" dirty="0">
                <a:solidFill>
                  <a:schemeClr val="accent2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одређивање биоеквиваленције</a:t>
            </a:r>
          </a:p>
          <a:p>
            <a:pPr>
              <a:buNone/>
            </a:pPr>
            <a:endParaRPr lang="sr-Cyrl-R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  <a:spcAft>
                <a:spcPts val="1000"/>
              </a:spcAft>
            </a:pPr>
            <a:r>
              <a:rPr lang="en-US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Предуслов</a:t>
            </a:r>
            <a:r>
              <a:rPr lang="en-US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коришћење</a:t>
            </a:r>
            <a:r>
              <a:rPr lang="en-US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in-vitro </a:t>
            </a:r>
            <a:r>
              <a:rPr lang="en-US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тестова</a:t>
            </a:r>
            <a:r>
              <a:rPr lang="en-US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постојање</a:t>
            </a:r>
            <a:r>
              <a:rPr lang="en-US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прецизно</a:t>
            </a:r>
            <a:r>
              <a:rPr lang="en-US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потврђене</a:t>
            </a:r>
            <a:r>
              <a:rPr lang="en-US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in vitro</a:t>
            </a:r>
            <a:r>
              <a:rPr lang="en-US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-</a:t>
            </a:r>
            <a:r>
              <a:rPr lang="en-US" i="1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in vivo</a:t>
            </a:r>
            <a:r>
              <a:rPr lang="en-US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корелација</a:t>
            </a:r>
            <a:r>
              <a:rPr lang="en-US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(IVIVC).</a:t>
            </a:r>
            <a:endParaRPr lang="sr-Cyrl-RS" dirty="0"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  <a:spcAft>
                <a:spcPts val="1000"/>
              </a:spcAft>
            </a:pPr>
            <a:r>
              <a:rPr lang="en-US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Предвиђање</a:t>
            </a:r>
            <a:r>
              <a:rPr lang="en-US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in vivo</a:t>
            </a:r>
            <a:r>
              <a:rPr lang="en-US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ефеката</a:t>
            </a:r>
            <a:r>
              <a:rPr lang="en-US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лека</a:t>
            </a:r>
            <a:r>
              <a:rPr lang="en-US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одређивање</a:t>
            </a:r>
            <a:r>
              <a:rPr lang="en-US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биоеквиваленције</a:t>
            </a:r>
            <a:r>
              <a:rPr lang="en-US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</a:t>
            </a:r>
            <a:r>
              <a:rPr lang="en-US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основу</a:t>
            </a:r>
            <a:r>
              <a:rPr lang="en-US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in vitro</a:t>
            </a:r>
            <a:r>
              <a:rPr lang="en-US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тестова</a:t>
            </a:r>
            <a:r>
              <a:rPr lang="en-US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- </a:t>
            </a:r>
            <a:r>
              <a:rPr lang="en-US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испитивање</a:t>
            </a:r>
            <a:r>
              <a:rPr lang="en-US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брзине</a:t>
            </a:r>
            <a:r>
              <a:rPr lang="en-US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растварања</a:t>
            </a:r>
            <a:r>
              <a:rPr lang="en-US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и </a:t>
            </a:r>
            <a:r>
              <a:rPr lang="en-US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ослобађања</a:t>
            </a:r>
            <a:r>
              <a:rPr lang="en-US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лека</a:t>
            </a:r>
            <a:r>
              <a:rPr lang="en-US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из</a:t>
            </a:r>
            <a:r>
              <a:rPr lang="en-US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дозираног</a:t>
            </a:r>
            <a:r>
              <a:rPr lang="en-US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облика</a:t>
            </a:r>
            <a:endParaRPr lang="sr-Cyrl-RS" dirty="0"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  <a:spcAft>
                <a:spcPts val="1000"/>
              </a:spcAft>
            </a:pPr>
            <a:r>
              <a:rPr lang="sr-Cyrl-RS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</a:t>
            </a:r>
            <a:r>
              <a:rPr lang="en-US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огуће</a:t>
            </a:r>
            <a:r>
              <a:rPr lang="en-US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код</a:t>
            </a:r>
            <a:r>
              <a:rPr lang="en-US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лекова</a:t>
            </a:r>
            <a:r>
              <a:rPr lang="en-US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који</a:t>
            </a:r>
            <a:r>
              <a:rPr lang="en-US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припадају</a:t>
            </a:r>
            <a:r>
              <a:rPr lang="en-US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класи</a:t>
            </a:r>
            <a:r>
              <a:rPr lang="en-US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I</a:t>
            </a:r>
            <a:r>
              <a:rPr lang="sr-Cyrl-RS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- </a:t>
            </a:r>
            <a:r>
              <a:rPr lang="sr-Latn-RS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BCS</a:t>
            </a:r>
            <a:endParaRPr lang="en-US" dirty="0"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sr-Cyrl-R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sr-Cyrl-R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sr-Cyrl-R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sr-Cyrl-R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8" name="~PP1947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15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951"/>
    </mc:Choice>
    <mc:Fallback xmlns="">
      <p:transition spd="slow" advTm="9095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29" objId="8"/>
        <p14:stopEvt time="636" objId="8"/>
      </p14:showEvtLst>
    </p:ext>
  </p:extLs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952DBE-5BFD-42FE-9C78-3DCB45809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2160590"/>
            <a:ext cx="6698706" cy="3880773"/>
          </a:xfrm>
        </p:spPr>
        <p:txBody>
          <a:bodyPr/>
          <a:lstStyle/>
          <a:p>
            <a:r>
              <a:rPr lang="en-US" sz="3300" dirty="0" err="1">
                <a:solidFill>
                  <a:schemeClr val="accent2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Уколико</a:t>
            </a:r>
            <a:r>
              <a:rPr lang="en-US" sz="3300" dirty="0">
                <a:solidFill>
                  <a:schemeClr val="accent2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3300" dirty="0" err="1">
                <a:solidFill>
                  <a:schemeClr val="accent2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је</a:t>
            </a:r>
            <a:r>
              <a:rPr lang="en-US" sz="3300" dirty="0">
                <a:solidFill>
                  <a:schemeClr val="accent2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AUC </a:t>
            </a:r>
            <a:r>
              <a:rPr lang="en-US" sz="3300" dirty="0" err="1">
                <a:solidFill>
                  <a:schemeClr val="accent2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испитиваног</a:t>
            </a:r>
            <a:r>
              <a:rPr lang="en-US" sz="3300" dirty="0">
                <a:solidFill>
                  <a:schemeClr val="accent2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3300" dirty="0" err="1">
                <a:solidFill>
                  <a:schemeClr val="accent2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облика</a:t>
            </a:r>
            <a:r>
              <a:rPr lang="en-US" sz="3300" dirty="0">
                <a:solidFill>
                  <a:schemeClr val="accent2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/AUC </a:t>
            </a:r>
            <a:r>
              <a:rPr lang="en-US" sz="3300" dirty="0" err="1">
                <a:solidFill>
                  <a:schemeClr val="accent2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референтног</a:t>
            </a:r>
            <a:r>
              <a:rPr lang="en-US" sz="3300" dirty="0">
                <a:solidFill>
                  <a:schemeClr val="accent2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3300" dirty="0" err="1">
                <a:solidFill>
                  <a:schemeClr val="accent2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облика</a:t>
            </a:r>
            <a:r>
              <a:rPr lang="en-US" sz="3300" dirty="0">
                <a:solidFill>
                  <a:schemeClr val="accent2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у </a:t>
            </a:r>
            <a:r>
              <a:rPr lang="en-US" sz="3300" dirty="0" err="1">
                <a:solidFill>
                  <a:schemeClr val="accent2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опсегу</a:t>
            </a:r>
            <a:r>
              <a:rPr lang="en-US" sz="3300" dirty="0">
                <a:solidFill>
                  <a:schemeClr val="accent2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80-125% </a:t>
            </a:r>
            <a:r>
              <a:rPr lang="en-US" sz="3300" dirty="0" err="1">
                <a:solidFill>
                  <a:schemeClr val="accent2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сматра</a:t>
            </a:r>
            <a:r>
              <a:rPr lang="en-US" sz="3300" dirty="0">
                <a:solidFill>
                  <a:schemeClr val="accent2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3300" dirty="0" err="1">
                <a:solidFill>
                  <a:schemeClr val="accent2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en-US" sz="3300" dirty="0">
                <a:solidFill>
                  <a:schemeClr val="accent2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3300" dirty="0" err="1">
                <a:solidFill>
                  <a:schemeClr val="accent2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да</a:t>
            </a:r>
            <a:r>
              <a:rPr lang="en-US" sz="3300" dirty="0">
                <a:solidFill>
                  <a:schemeClr val="accent2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3300" dirty="0" err="1">
                <a:solidFill>
                  <a:schemeClr val="accent2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су</a:t>
            </a:r>
            <a:r>
              <a:rPr lang="en-US" sz="3300" dirty="0">
                <a:solidFill>
                  <a:schemeClr val="accent2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3300" dirty="0" err="1">
                <a:solidFill>
                  <a:schemeClr val="accent2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два</a:t>
            </a:r>
            <a:r>
              <a:rPr lang="en-US" sz="3300" dirty="0">
                <a:solidFill>
                  <a:schemeClr val="accent2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3300" dirty="0" err="1">
                <a:solidFill>
                  <a:schemeClr val="accent2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производа</a:t>
            </a:r>
            <a:r>
              <a:rPr lang="en-US" sz="3300" dirty="0">
                <a:solidFill>
                  <a:schemeClr val="accent2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3300" dirty="0" err="1">
                <a:solidFill>
                  <a:schemeClr val="accent2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биоеквивалентна</a:t>
            </a:r>
            <a:r>
              <a:rPr lang="en-US" sz="3300" dirty="0">
                <a:solidFill>
                  <a:schemeClr val="accent2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 </a:t>
            </a:r>
            <a:endParaRPr lang="sr-Cyrl-RS" sz="3300" dirty="0">
              <a:solidFill>
                <a:schemeClr val="accent2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sr-Cyrl-R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4106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189"/>
    </mc:Choice>
    <mc:Fallback xmlns="">
      <p:transition spd="slow" advTm="55189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375" y="1984248"/>
            <a:ext cx="7750001" cy="4873752"/>
          </a:xfrm>
        </p:spPr>
        <p:txBody>
          <a:bodyPr>
            <a:normAutofit/>
          </a:bodyPr>
          <a:lstStyle/>
          <a:p>
            <a:r>
              <a:rPr lang="sr-Cyrl-R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Како би се утврдило да један лек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може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бити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адекватна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терапијска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алтернатива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другом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леку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 </a:t>
            </a:r>
            <a:endParaRPr lang="sr-Cyrl-RS" sz="2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sr-Cyrl-RS" sz="22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sr-Cyrl-R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нда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претпоставља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да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оба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лековита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облика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могу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користити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за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исте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индикације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уз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постизање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истог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терапијског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учинка</a:t>
            </a:r>
            <a:r>
              <a:rPr lang="en-US" sz="2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sr-Cyrl-RS" dirty="0">
              <a:latin typeface="Cambria" pitchFamily="18" charset="0"/>
            </a:endParaRPr>
          </a:p>
          <a:p>
            <a:pPr>
              <a:buNone/>
            </a:pPr>
            <a:endParaRPr lang="sr-Cyrl-RS" dirty="0"/>
          </a:p>
          <a:p>
            <a:pPr>
              <a:buNone/>
            </a:pPr>
            <a:endParaRPr lang="en-US" dirty="0"/>
          </a:p>
        </p:txBody>
      </p:sp>
      <p:pic>
        <p:nvPicPr>
          <p:cNvPr id="8" name="~PP1947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C900496C-278C-4C41-A428-99A1C1021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300" dirty="0">
                <a:latin typeface="Cambria" panose="02040503050406030204" pitchFamily="18" charset="0"/>
                <a:ea typeface="Cambria" panose="02040503050406030204" pitchFamily="18" charset="0"/>
              </a:rPr>
              <a:t>ЗБОГ ЧЕГА СЕ ОДРЕЂУЈЕ БИОЕКВИВАЛЕНЦИЈА</a:t>
            </a:r>
            <a:r>
              <a:rPr lang="en-US" sz="3300" dirty="0">
                <a:latin typeface="Cambria" panose="02040503050406030204" pitchFamily="18" charset="0"/>
                <a:ea typeface="Cambria" panose="02040503050406030204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833303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815"/>
    </mc:Choice>
    <mc:Fallback xmlns="">
      <p:transition spd="slow" advTm="3181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23" objId="8"/>
        <p14:stopEvt time="634" objId="8"/>
      </p14:showEvtLst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374" y="1777873"/>
            <a:ext cx="7750001" cy="4873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2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sr-Cyrl-RS" dirty="0">
              <a:latin typeface="Cambria" pitchFamily="18" charset="0"/>
            </a:endParaRPr>
          </a:p>
          <a:p>
            <a:pPr>
              <a:buNone/>
            </a:pPr>
            <a:endParaRPr lang="sr-Cyrl-RS" dirty="0"/>
          </a:p>
          <a:p>
            <a:pPr>
              <a:buNone/>
            </a:pPr>
            <a:endParaRPr lang="en-US" dirty="0"/>
          </a:p>
        </p:txBody>
      </p:sp>
      <p:pic>
        <p:nvPicPr>
          <p:cNvPr id="8" name="~PP1947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2C1DF4F-EC48-4F84-83BF-5DE9030518DB}"/>
              </a:ext>
            </a:extLst>
          </p:cNvPr>
          <p:cNvSpPr txBox="1"/>
          <p:nvPr/>
        </p:nvSpPr>
        <p:spPr>
          <a:xfrm>
            <a:off x="4643981" y="2545447"/>
            <a:ext cx="14914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r-Cyrl-RS" dirty="0"/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900496C-278C-4C41-A428-99A1C1021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sr-Cyrl-RS" sz="3300" dirty="0">
                <a:latin typeface="Cambria" panose="02040503050406030204" pitchFamily="18" charset="0"/>
                <a:ea typeface="Cambria" panose="02040503050406030204" pitchFamily="18" charset="0"/>
              </a:rPr>
              <a:t>Када се одређују биолошка расположивост и биоеквиваленција</a:t>
            </a:r>
            <a:r>
              <a:rPr lang="en-US" sz="3300" dirty="0">
                <a:latin typeface="Cambria" panose="02040503050406030204" pitchFamily="18" charset="0"/>
                <a:ea typeface="Cambria" panose="02040503050406030204" pitchFamily="18" charset="0"/>
              </a:rPr>
              <a:t>?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3F2F539F-A764-4E7A-A589-3CC1A34E7EE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17358407"/>
              </p:ext>
            </p:extLst>
          </p:nvPr>
        </p:nvGraphicFramePr>
        <p:xfrm>
          <a:off x="239699" y="2572960"/>
          <a:ext cx="7356637" cy="24677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120421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7354"/>
    </mc:Choice>
    <mc:Fallback xmlns="">
      <p:transition spd="slow" advTm="973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23" objId="8"/>
        <p14:stopEvt time="662" objId="8"/>
      </p14:showEvtLst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375" y="1777873"/>
            <a:ext cx="7245946" cy="4873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b="1" i="1" dirty="0" err="1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Одређивање</a:t>
            </a:r>
            <a:r>
              <a:rPr lang="en-US" sz="3000" b="1" i="1" dirty="0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3000" b="1" i="1" dirty="0" err="1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биолошке</a:t>
            </a:r>
            <a:r>
              <a:rPr lang="en-US" sz="3000" b="1" i="1" dirty="0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3000" b="1" i="1" dirty="0" err="1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расположивости</a:t>
            </a:r>
            <a:r>
              <a:rPr lang="en-US" sz="3000" b="1" i="1" dirty="0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и </a:t>
            </a:r>
            <a:r>
              <a:rPr lang="en-US" sz="3000" b="1" i="1" dirty="0" err="1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биоекивавелције</a:t>
            </a:r>
            <a:r>
              <a:rPr lang="en-US" sz="3000" b="1" i="1" dirty="0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у </a:t>
            </a:r>
            <a:r>
              <a:rPr lang="en-US" sz="3000" b="1" i="1" dirty="0" err="1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процесу</a:t>
            </a:r>
            <a:r>
              <a:rPr lang="en-US" sz="3000" b="1" i="1" dirty="0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3000" b="1" i="1" dirty="0" err="1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развоја</a:t>
            </a:r>
            <a:r>
              <a:rPr lang="en-US" sz="3000" b="1" i="1" dirty="0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3000" b="1" i="1" dirty="0" err="1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новог</a:t>
            </a:r>
            <a:r>
              <a:rPr lang="en-US" sz="3000" b="1" i="1" dirty="0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3000" b="1" i="1" dirty="0" err="1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лека</a:t>
            </a:r>
            <a:r>
              <a:rPr lang="en-US" sz="3000" b="1" dirty="0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sr-Cyrl-RS" sz="3000" dirty="0">
              <a:solidFill>
                <a:schemeClr val="accent2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None/>
            </a:pPr>
            <a:endParaRPr lang="sr-Cyrl-RS" dirty="0"/>
          </a:p>
          <a:p>
            <a:pPr>
              <a:buNone/>
            </a:pPr>
            <a:endParaRPr lang="en-US" dirty="0"/>
          </a:p>
        </p:txBody>
      </p:sp>
      <p:pic>
        <p:nvPicPr>
          <p:cNvPr id="8" name="~PP1947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2C1DF4F-EC48-4F84-83BF-5DE9030518DB}"/>
              </a:ext>
            </a:extLst>
          </p:cNvPr>
          <p:cNvSpPr txBox="1"/>
          <p:nvPr/>
        </p:nvSpPr>
        <p:spPr>
          <a:xfrm>
            <a:off x="4643981" y="2545447"/>
            <a:ext cx="14914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r-Cyrl-R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67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860"/>
    </mc:Choice>
    <mc:Fallback xmlns="">
      <p:transition spd="slow" advTm="98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21" objId="8"/>
        <p14:stopEvt time="643" objId="8"/>
      </p14:showEvtLst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908719"/>
            <a:ext cx="6984776" cy="5438105"/>
          </a:xfrm>
        </p:spPr>
        <p:txBody>
          <a:bodyPr>
            <a:normAutofit fontScale="92500" lnSpcReduction="20000"/>
          </a:bodyPr>
          <a:lstStyle/>
          <a:p>
            <a:r>
              <a:rPr lang="sr-Cyrl-RS" sz="22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процесу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развоја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новог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лека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бележе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информације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о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концентрацији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лека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у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плазми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и/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или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његових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метаболита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у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одређеном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биолошком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узорку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у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функцији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времена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Познавање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биолошке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расположивости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представља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основу</a:t>
            </a:r>
            <a:r>
              <a:rPr lang="en-US" sz="2300" dirty="0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за</a:t>
            </a:r>
            <a:r>
              <a:rPr lang="en-US" sz="2300" dirty="0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дизајн</a:t>
            </a:r>
            <a:r>
              <a:rPr lang="en-US" sz="2300" dirty="0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и </a:t>
            </a:r>
            <a:r>
              <a:rPr lang="en-US" sz="2300" dirty="0" err="1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формулацију</a:t>
            </a:r>
            <a:r>
              <a:rPr lang="en-US" sz="2300" dirty="0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лековитог</a:t>
            </a:r>
            <a:r>
              <a:rPr lang="en-US" sz="2300" dirty="0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облика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en-US" sz="23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Испитивање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биолошке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расположивости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новог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лека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(preapproval)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подразумева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утврђивање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биолошке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расположивости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из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испитиване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формулације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у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односу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интравенски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дозирани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облик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-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апсолутна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биолошка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расположивост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endParaRPr lang="en-US" sz="23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Такође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у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фази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развоја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лека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пореди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биолошка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расположивост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формулације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лека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из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фазе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3 (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финална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формулација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)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са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формулацијом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из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фазе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1 (</a:t>
            </a:r>
            <a:r>
              <a:rPr lang="en-US" sz="23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раствор</a:t>
            </a:r>
            <a:r>
              <a:rPr lang="en-US" sz="2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). </a:t>
            </a:r>
            <a:endParaRPr lang="sr-Cyrl-RS" sz="23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8" name="~PP1947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288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5137"/>
    </mc:Choice>
    <mc:Fallback xmlns="">
      <p:transition spd="slow" advTm="10513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22" objId="8"/>
        <p14:stopEvt time="643" objId="8"/>
      </p14:showEvtLst>
    </p:ext>
  </p:extLs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908719"/>
            <a:ext cx="6984776" cy="5438105"/>
          </a:xfrm>
        </p:spPr>
        <p:txBody>
          <a:bodyPr>
            <a:normAutofit/>
          </a:bodyPr>
          <a:lstStyle/>
          <a:p>
            <a:r>
              <a:rPr lang="en-US" sz="2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Такође</a:t>
            </a:r>
            <a:r>
              <a:rPr 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приликом</a:t>
            </a:r>
            <a:r>
              <a:rPr 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дизајнирања</a:t>
            </a:r>
            <a:r>
              <a:rPr 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дозираног</a:t>
            </a:r>
            <a:r>
              <a:rPr 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облика</a:t>
            </a:r>
            <a:r>
              <a:rPr 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са</a:t>
            </a:r>
            <a:r>
              <a:rPr 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модификованим</a:t>
            </a:r>
            <a:r>
              <a:rPr 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ослобађањем</a:t>
            </a:r>
            <a:r>
              <a:rPr 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лековите</a:t>
            </a:r>
            <a:r>
              <a:rPr 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супстанце</a:t>
            </a:r>
            <a:r>
              <a:rPr 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мора</a:t>
            </a:r>
            <a:r>
              <a:rPr 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извршити</a:t>
            </a:r>
            <a:r>
              <a:rPr 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поређење</a:t>
            </a:r>
            <a:r>
              <a:rPr 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биолошке</a:t>
            </a:r>
            <a:r>
              <a:rPr 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расположивости</a:t>
            </a:r>
            <a:r>
              <a:rPr 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наведене</a:t>
            </a:r>
            <a:r>
              <a:rPr 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формулације</a:t>
            </a:r>
            <a:r>
              <a:rPr 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са</a:t>
            </a:r>
            <a:r>
              <a:rPr 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конвенционалним</a:t>
            </a:r>
            <a:r>
              <a:rPr 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обликом</a:t>
            </a:r>
            <a:r>
              <a:rPr 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(</a:t>
            </a:r>
            <a:r>
              <a:rPr lang="en-US" sz="2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таблета</a:t>
            </a:r>
            <a:r>
              <a:rPr 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капсула</a:t>
            </a:r>
            <a:r>
              <a:rPr 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). </a:t>
            </a:r>
          </a:p>
          <a:p>
            <a:endParaRPr lang="sr-Cyrl-RS" sz="2400" dirty="0">
              <a:latin typeface="Cambria" pitchFamily="18" charset="0"/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8" name="~PP1947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897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612"/>
    </mc:Choice>
    <mc:Fallback xmlns="">
      <p:transition spd="slow" advTm="1461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17" objId="8"/>
        <p14:stopEvt time="629" objId="8"/>
      </p14:showEvtLst>
    </p:ext>
  </p:extLs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375" y="1777873"/>
            <a:ext cx="7245946" cy="4873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b="1" i="1" dirty="0" err="1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Одређивање</a:t>
            </a:r>
            <a:r>
              <a:rPr lang="en-US" sz="3000" b="1" i="1" dirty="0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3000" b="1" i="1" dirty="0" err="1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биолошке</a:t>
            </a:r>
            <a:r>
              <a:rPr lang="en-US" sz="3000" b="1" i="1" dirty="0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3000" b="1" i="1" dirty="0" err="1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расположивости</a:t>
            </a:r>
            <a:r>
              <a:rPr lang="en-US" sz="3000" b="1" i="1" dirty="0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и </a:t>
            </a:r>
            <a:r>
              <a:rPr lang="en-US" sz="3000" b="1" i="1" dirty="0" err="1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биоекивавелције</a:t>
            </a:r>
            <a:r>
              <a:rPr lang="en-US" sz="3000" b="1" i="1" dirty="0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у </a:t>
            </a:r>
            <a:r>
              <a:rPr lang="en-US" sz="3000" b="1" i="1" dirty="0" err="1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процесу</a:t>
            </a:r>
            <a:r>
              <a:rPr lang="en-US" sz="3000" b="1" i="1" dirty="0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Cyrl-RS" sz="3000" b="1" i="1" dirty="0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регистровања генеричког лека</a:t>
            </a:r>
            <a:endParaRPr lang="sr-Cyrl-RS" dirty="0"/>
          </a:p>
          <a:p>
            <a:pPr>
              <a:buNone/>
            </a:pPr>
            <a:endParaRPr lang="en-US" dirty="0"/>
          </a:p>
        </p:txBody>
      </p:sp>
      <p:pic>
        <p:nvPicPr>
          <p:cNvPr id="8" name="~PP1947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2C1DF4F-EC48-4F84-83BF-5DE9030518DB}"/>
              </a:ext>
            </a:extLst>
          </p:cNvPr>
          <p:cNvSpPr txBox="1"/>
          <p:nvPr/>
        </p:nvSpPr>
        <p:spPr>
          <a:xfrm>
            <a:off x="4643981" y="2545447"/>
            <a:ext cx="14914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r-Cyrl-R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073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397"/>
    </mc:Choice>
    <mc:Fallback xmlns="">
      <p:transition spd="slow" advTm="1139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14" objId="8"/>
        <p14:stopEvt time="625" objId="8"/>
      </p14:showEvtLst>
    </p:ext>
  </p:extLst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16504</TotalTime>
  <Words>1390</Words>
  <Application>Microsoft Office PowerPoint</Application>
  <PresentationFormat>On-screen Show (4:3)</PresentationFormat>
  <Paragraphs>220</Paragraphs>
  <Slides>32</Slides>
  <Notes>1</Notes>
  <HiddenSlides>0</HiddenSlides>
  <MMClips>23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Arial</vt:lpstr>
      <vt:lpstr>Calibri</vt:lpstr>
      <vt:lpstr>Cambria</vt:lpstr>
      <vt:lpstr>Times New Roman</vt:lpstr>
      <vt:lpstr>Trebuchet MS</vt:lpstr>
      <vt:lpstr>Wingdings</vt:lpstr>
      <vt:lpstr>Wingdings 3</vt:lpstr>
      <vt:lpstr>Facet</vt:lpstr>
      <vt:lpstr>Универзитет у Крагујевцу Факултет медицинских наука</vt:lpstr>
      <vt:lpstr>PowerPoint Presentation</vt:lpstr>
      <vt:lpstr>Биоеквиваленција</vt:lpstr>
      <vt:lpstr>ЗБОГ ЧЕГА СЕ ОДРЕЂУЈЕ БИОЕКВИВАЛЕНЦИЈА?</vt:lpstr>
      <vt:lpstr>Када се одређују биолошка расположивост и биоеквиваленција?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Medicinski fakultet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Vlada Zivkovic</dc:creator>
  <cp:lastModifiedBy>Jovana Bradic</cp:lastModifiedBy>
  <cp:revision>619</cp:revision>
  <dcterms:created xsi:type="dcterms:W3CDTF">2014-02-22T17:59:30Z</dcterms:created>
  <dcterms:modified xsi:type="dcterms:W3CDTF">2022-09-01T07:05:55Z</dcterms:modified>
</cp:coreProperties>
</file>